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72"/>
  </p:notesMasterIdLst>
  <p:sldIdLst>
    <p:sldId id="256" r:id="rId2"/>
    <p:sldId id="367" r:id="rId3"/>
    <p:sldId id="257" r:id="rId4"/>
    <p:sldId id="263" r:id="rId5"/>
    <p:sldId id="258" r:id="rId6"/>
    <p:sldId id="259" r:id="rId7"/>
    <p:sldId id="260" r:id="rId8"/>
    <p:sldId id="265" r:id="rId9"/>
    <p:sldId id="264" r:id="rId10"/>
    <p:sldId id="266" r:id="rId11"/>
    <p:sldId id="267" r:id="rId12"/>
    <p:sldId id="268" r:id="rId13"/>
    <p:sldId id="269" r:id="rId14"/>
    <p:sldId id="270" r:id="rId15"/>
    <p:sldId id="271" r:id="rId16"/>
    <p:sldId id="272" r:id="rId17"/>
    <p:sldId id="274" r:id="rId18"/>
    <p:sldId id="275" r:id="rId19"/>
    <p:sldId id="280" r:id="rId20"/>
    <p:sldId id="281" r:id="rId21"/>
    <p:sldId id="282" r:id="rId22"/>
    <p:sldId id="283" r:id="rId23"/>
    <p:sldId id="284" r:id="rId24"/>
    <p:sldId id="285" r:id="rId25"/>
    <p:sldId id="286" r:id="rId26"/>
    <p:sldId id="288" r:id="rId27"/>
    <p:sldId id="291" r:id="rId28"/>
    <p:sldId id="290" r:id="rId29"/>
    <p:sldId id="292" r:id="rId30"/>
    <p:sldId id="293" r:id="rId31"/>
    <p:sldId id="294" r:id="rId32"/>
    <p:sldId id="295" r:id="rId33"/>
    <p:sldId id="297" r:id="rId34"/>
    <p:sldId id="299" r:id="rId35"/>
    <p:sldId id="301" r:id="rId36"/>
    <p:sldId id="303" r:id="rId37"/>
    <p:sldId id="305" r:id="rId38"/>
    <p:sldId id="306" r:id="rId39"/>
    <p:sldId id="307" r:id="rId40"/>
    <p:sldId id="308" r:id="rId41"/>
    <p:sldId id="309" r:id="rId42"/>
    <p:sldId id="312" r:id="rId43"/>
    <p:sldId id="314" r:id="rId44"/>
    <p:sldId id="317" r:id="rId45"/>
    <p:sldId id="316" r:id="rId46"/>
    <p:sldId id="318" r:id="rId47"/>
    <p:sldId id="319" r:id="rId48"/>
    <p:sldId id="320" r:id="rId49"/>
    <p:sldId id="321" r:id="rId50"/>
    <p:sldId id="322" r:id="rId51"/>
    <p:sldId id="323" r:id="rId52"/>
    <p:sldId id="329" r:id="rId53"/>
    <p:sldId id="328" r:id="rId54"/>
    <p:sldId id="335" r:id="rId55"/>
    <p:sldId id="336" r:id="rId56"/>
    <p:sldId id="337" r:id="rId57"/>
    <p:sldId id="338" r:id="rId58"/>
    <p:sldId id="344" r:id="rId59"/>
    <p:sldId id="346" r:id="rId60"/>
    <p:sldId id="350" r:id="rId61"/>
    <p:sldId id="351" r:id="rId62"/>
    <p:sldId id="352" r:id="rId63"/>
    <p:sldId id="353" r:id="rId64"/>
    <p:sldId id="354" r:id="rId65"/>
    <p:sldId id="355" r:id="rId66"/>
    <p:sldId id="356" r:id="rId67"/>
    <p:sldId id="357" r:id="rId68"/>
    <p:sldId id="364" r:id="rId69"/>
    <p:sldId id="365" r:id="rId70"/>
    <p:sldId id="366" r:id="rId71"/>
  </p:sldIdLst>
  <p:sldSz cx="18288000" cy="10287000"/>
  <p:notesSz cx="6858000" cy="9144000"/>
  <p:embeddedFontLst>
    <p:embeddedFont>
      <p:font typeface="Abril Fatface" panose="02000503000000020003" pitchFamily="2" charset="0"/>
      <p:regular r:id="rId73"/>
    </p:embeddedFont>
    <p:embeddedFont>
      <p:font typeface="Calibri" panose="020F0502020204030204" pitchFamily="34" charset="0"/>
      <p:regular r:id="rId74"/>
      <p:bold r:id="rId75"/>
      <p:italic r:id="rId76"/>
      <p:boldItalic r:id="rId77"/>
    </p:embeddedFont>
    <p:embeddedFont>
      <p:font typeface="Lato" panose="020F0502020204030203" pitchFamily="34" charset="0"/>
      <p:regular r:id="rId78"/>
      <p:bold r:id="rId79"/>
      <p:italic r:id="rId80"/>
      <p:boldItalic r:id="rId8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2880">
          <p15:clr>
            <a:srgbClr val="000000"/>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93" roundtripDataSignature="AMtx7mizxfH5KOTscnQyAQfIhQNkhHSEc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0" d="100"/>
          <a:sy n="70" d="100"/>
        </p:scale>
        <p:origin x="774" y="84"/>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2.fntdata"/><Relationship Id="rId79" Type="http://schemas.openxmlformats.org/officeDocument/2006/relationships/font" Target="fonts/font7.fntdata"/><Relationship Id="rId5" Type="http://schemas.openxmlformats.org/officeDocument/2006/relationships/slide" Target="slides/slide4.xml"/><Relationship Id="rId95"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font" Target="fonts/font5.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notesMaster" Target="notesMasters/notesMaster1.xml"/><Relationship Id="rId80" Type="http://schemas.openxmlformats.org/officeDocument/2006/relationships/font" Target="fonts/font8.fntdata"/><Relationship Id="rId93" Type="http://customschemas.google.com/relationships/presentationmetadata" Target="meta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font" Target="fonts/font3.fntdata"/><Relationship Id="rId9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font" Target="fonts/font1.fntdata"/><Relationship Id="rId78" Type="http://schemas.openxmlformats.org/officeDocument/2006/relationships/font" Target="fonts/font6.fntdata"/><Relationship Id="rId81" Type="http://schemas.openxmlformats.org/officeDocument/2006/relationships/font" Target="fonts/font9.fntdata"/><Relationship Id="rId9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4.fntdata"/><Relationship Id="rId97"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82" name="Google Shape;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7" name="Google Shape;117;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8387185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7" name="Google Shape;117;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7621626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7" name="Google Shape;117;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1061710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7" name="Google Shape;117;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392326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7" name="Google Shape;117;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482587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7" name="Google Shape;117;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267774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7" name="Google Shape;117;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4215301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7" name="Google Shape;117;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852676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7" name="Google Shape;117;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8626873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7" name="Google Shape;117;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235399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7" name="Google Shape;117;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68346461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7" name="Google Shape;117;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5887722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7" name="Google Shape;117;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30102436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7" name="Google Shape;117;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2181350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7" name="Google Shape;117;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1332734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7" name="Google Shape;117;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82430862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7" name="Google Shape;117;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66684615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7" name="Google Shape;117;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9726440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7" name="Google Shape;117;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13533302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7" name="Google Shape;117;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1879799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7" name="Google Shape;117;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9230061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2" name="Google Shape;102;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7" name="Google Shape;117;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08471542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7" name="Google Shape;117;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28333602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7" name="Google Shape;117;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11877899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7" name="Google Shape;117;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8023507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7" name="Google Shape;117;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2643409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7" name="Google Shape;117;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0372273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7" name="Google Shape;117;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521696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7" name="Google Shape;117;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10724922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7" name="Google Shape;117;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7160766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7" name="Google Shape;117;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0580556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7" name="Google Shape;117;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60656343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7" name="Google Shape;117;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12387014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7" name="Google Shape;117;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9115927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7" name="Google Shape;117;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82268874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7" name="Google Shape;117;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7019442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7" name="Google Shape;117;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74571274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7" name="Google Shape;117;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95464844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7" name="Google Shape;117;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0855769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7" name="Google Shape;117;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2134857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7" name="Google Shape;117;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46189236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7" name="Google Shape;117;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201114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7" name="Google Shape;117;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7" name="Google Shape;117;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0081091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7" name="Google Shape;117;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1374675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7" name="Google Shape;117;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1305250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7" name="Google Shape;117;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5932977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7" name="Google Shape;117;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4928179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7" name="Google Shape;117;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53832279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7" name="Google Shape;117;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1446258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7" name="Google Shape;117;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58889431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7" name="Google Shape;117;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407373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7" name="Google Shape;117;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1593140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7" name="Google Shape;117;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17698102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7" name="Google Shape;117;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77635417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7" name="Google Shape;117;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2687084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7" name="Google Shape;117;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306247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7" name="Google Shape;117;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4595814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7" name="Google Shape;117;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6910197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7" name="Google Shape;117;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41609959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7" name="Google Shape;117;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7942175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7" name="Google Shape;117;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97538479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7" name="Google Shape;117;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73306297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7" name="Google Shape;117;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5813829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7" name="Google Shape;117;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2124383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7" name="Google Shape;117;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9944185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7" name="Google Shape;117;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4467940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7" name="Google Shape;117;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29336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
        <p:cNvGrpSpPr/>
        <p:nvPr/>
      </p:nvGrpSpPr>
      <p:grpSpPr>
        <a:xfrm>
          <a:off x="0" y="0"/>
          <a:ext cx="0" cy="0"/>
          <a:chOff x="0" y="0"/>
          <a:chExt cx="0" cy="0"/>
        </a:xfrm>
      </p:grpSpPr>
      <p:sp>
        <p:nvSpPr>
          <p:cNvPr id="12" name="Google Shape;12;p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 name="Google Shape;13;p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 name="Google Shape;14;p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15"/>
          <p:cNvSpPr txBox="1">
            <a:spLocks noGrp="1"/>
          </p:cNvSpPr>
          <p:nvPr>
            <p:ph type="title"/>
          </p:nvPr>
        </p:nvSpPr>
        <p:spPr>
          <a:xfrm rot="5400000">
            <a:off x="4732338" y="2171701"/>
            <a:ext cx="5851525" cy="20574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15"/>
          <p:cNvSpPr txBox="1">
            <a:spLocks noGrp="1"/>
          </p:cNvSpPr>
          <p:nvPr>
            <p:ph type="body" idx="1"/>
          </p:nvPr>
        </p:nvSpPr>
        <p:spPr>
          <a:xfrm rot="5400000">
            <a:off x="541338" y="190500"/>
            <a:ext cx="5851525" cy="60198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77" name="Google Shape;77;p1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8" name="Google Shape;78;p1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9" name="Google Shape;79;p1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7"/>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4" name="Google Shape;24;p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8"/>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chemeClr val="dk1"/>
              </a:buClr>
              <a:buSzPts val="4000"/>
              <a:buFont typeface="Calibri"/>
              <a:buNone/>
              <a:defRPr sz="4000" b="1"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8"/>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00"/>
              </a:spcBef>
              <a:spcAft>
                <a:spcPts val="0"/>
              </a:spcAft>
              <a:buClr>
                <a:srgbClr val="888888"/>
              </a:buClr>
              <a:buSzPts val="2000"/>
              <a:buNone/>
              <a:defRPr sz="2000">
                <a:solidFill>
                  <a:srgbClr val="888888"/>
                </a:solidFill>
              </a:defRPr>
            </a:lvl1pPr>
            <a:lvl2pPr marL="914400" lvl="1" indent="-228600" algn="l">
              <a:lnSpc>
                <a:spcPct val="100000"/>
              </a:lnSpc>
              <a:spcBef>
                <a:spcPts val="360"/>
              </a:spcBef>
              <a:spcAft>
                <a:spcPts val="0"/>
              </a:spcAft>
              <a:buClr>
                <a:srgbClr val="888888"/>
              </a:buClr>
              <a:buSzPts val="1800"/>
              <a:buNone/>
              <a:defRPr sz="1800">
                <a:solidFill>
                  <a:srgbClr val="888888"/>
                </a:solidFill>
              </a:defRPr>
            </a:lvl2pPr>
            <a:lvl3pPr marL="1371600" lvl="2" indent="-228600" algn="l">
              <a:lnSpc>
                <a:spcPct val="100000"/>
              </a:lnSpc>
              <a:spcBef>
                <a:spcPts val="320"/>
              </a:spcBef>
              <a:spcAft>
                <a:spcPts val="0"/>
              </a:spcAft>
              <a:buClr>
                <a:srgbClr val="888888"/>
              </a:buClr>
              <a:buSzPts val="1600"/>
              <a:buNone/>
              <a:defRPr sz="1600">
                <a:solidFill>
                  <a:srgbClr val="888888"/>
                </a:solidFill>
              </a:defRPr>
            </a:lvl3pPr>
            <a:lvl4pPr marL="1828800" lvl="3" indent="-228600" algn="l">
              <a:lnSpc>
                <a:spcPct val="100000"/>
              </a:lnSpc>
              <a:spcBef>
                <a:spcPts val="280"/>
              </a:spcBef>
              <a:spcAft>
                <a:spcPts val="0"/>
              </a:spcAft>
              <a:buClr>
                <a:srgbClr val="888888"/>
              </a:buClr>
              <a:buSzPts val="1400"/>
              <a:buNone/>
              <a:defRPr sz="1400">
                <a:solidFill>
                  <a:srgbClr val="888888"/>
                </a:solidFill>
              </a:defRPr>
            </a:lvl4pPr>
            <a:lvl5pPr marL="2286000" lvl="4" indent="-228600" algn="l">
              <a:lnSpc>
                <a:spcPct val="100000"/>
              </a:lnSpc>
              <a:spcBef>
                <a:spcPts val="280"/>
              </a:spcBef>
              <a:spcAft>
                <a:spcPts val="0"/>
              </a:spcAft>
              <a:buClr>
                <a:srgbClr val="888888"/>
              </a:buClr>
              <a:buSzPts val="1400"/>
              <a:buNone/>
              <a:defRPr sz="1400">
                <a:solidFill>
                  <a:srgbClr val="888888"/>
                </a:solidFill>
              </a:defRPr>
            </a:lvl5pPr>
            <a:lvl6pPr marL="2743200" lvl="5" indent="-228600" algn="l">
              <a:lnSpc>
                <a:spcPct val="100000"/>
              </a:lnSpc>
              <a:spcBef>
                <a:spcPts val="280"/>
              </a:spcBef>
              <a:spcAft>
                <a:spcPts val="0"/>
              </a:spcAft>
              <a:buClr>
                <a:srgbClr val="888888"/>
              </a:buClr>
              <a:buSzPts val="1400"/>
              <a:buNone/>
              <a:defRPr sz="1400">
                <a:solidFill>
                  <a:srgbClr val="888888"/>
                </a:solidFill>
              </a:defRPr>
            </a:lvl6pPr>
            <a:lvl7pPr marL="3200400" lvl="6" indent="-228600" algn="l">
              <a:lnSpc>
                <a:spcPct val="100000"/>
              </a:lnSpc>
              <a:spcBef>
                <a:spcPts val="280"/>
              </a:spcBef>
              <a:spcAft>
                <a:spcPts val="0"/>
              </a:spcAft>
              <a:buClr>
                <a:srgbClr val="888888"/>
              </a:buClr>
              <a:buSzPts val="1400"/>
              <a:buNone/>
              <a:defRPr sz="1400">
                <a:solidFill>
                  <a:srgbClr val="888888"/>
                </a:solidFill>
              </a:defRPr>
            </a:lvl7pPr>
            <a:lvl8pPr marL="3657600" lvl="7" indent="-228600" algn="l">
              <a:lnSpc>
                <a:spcPct val="100000"/>
              </a:lnSpc>
              <a:spcBef>
                <a:spcPts val="280"/>
              </a:spcBef>
              <a:spcAft>
                <a:spcPts val="0"/>
              </a:spcAft>
              <a:buClr>
                <a:srgbClr val="888888"/>
              </a:buClr>
              <a:buSzPts val="1400"/>
              <a:buNone/>
              <a:defRPr sz="1400">
                <a:solidFill>
                  <a:srgbClr val="888888"/>
                </a:solidFill>
              </a:defRPr>
            </a:lvl8pPr>
            <a:lvl9pPr marL="4114800" lvl="8" indent="-228600" algn="l">
              <a:lnSpc>
                <a:spcPct val="100000"/>
              </a:lnSpc>
              <a:spcBef>
                <a:spcPts val="280"/>
              </a:spcBef>
              <a:spcAft>
                <a:spcPts val="0"/>
              </a:spcAft>
              <a:buClr>
                <a:srgbClr val="888888"/>
              </a:buClr>
              <a:buSzPts val="1400"/>
              <a:buNone/>
              <a:defRPr sz="1400">
                <a:solidFill>
                  <a:srgbClr val="888888"/>
                </a:solidFill>
              </a:defRPr>
            </a:lvl9pPr>
          </a:lstStyle>
          <a:p>
            <a:endParaRPr/>
          </a:p>
        </p:txBody>
      </p:sp>
      <p:sp>
        <p:nvSpPr>
          <p:cNvPr id="30" name="Google Shape;30;p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 name="Google Shape;32;p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9"/>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9"/>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lnSpc>
                <a:spcPct val="100000"/>
              </a:lnSpc>
              <a:spcBef>
                <a:spcPts val="560"/>
              </a:spcBef>
              <a:spcAft>
                <a:spcPts val="0"/>
              </a:spcAft>
              <a:buClr>
                <a:schemeClr val="dk1"/>
              </a:buClr>
              <a:buSzPts val="2800"/>
              <a:buChar char="•"/>
              <a:defRPr sz="2800"/>
            </a:lvl1pPr>
            <a:lvl2pPr marL="914400" lvl="1" indent="-381000" algn="l">
              <a:lnSpc>
                <a:spcPct val="100000"/>
              </a:lnSpc>
              <a:spcBef>
                <a:spcPts val="480"/>
              </a:spcBef>
              <a:spcAft>
                <a:spcPts val="0"/>
              </a:spcAft>
              <a:buClr>
                <a:schemeClr val="dk1"/>
              </a:buClr>
              <a:buSzPts val="2400"/>
              <a:buChar char="–"/>
              <a:defRPr sz="2400"/>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36" name="Google Shape;36;p9"/>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lnSpc>
                <a:spcPct val="100000"/>
              </a:lnSpc>
              <a:spcBef>
                <a:spcPts val="560"/>
              </a:spcBef>
              <a:spcAft>
                <a:spcPts val="0"/>
              </a:spcAft>
              <a:buClr>
                <a:schemeClr val="dk1"/>
              </a:buClr>
              <a:buSzPts val="2800"/>
              <a:buChar char="•"/>
              <a:defRPr sz="2800"/>
            </a:lvl1pPr>
            <a:lvl2pPr marL="914400" lvl="1" indent="-381000" algn="l">
              <a:lnSpc>
                <a:spcPct val="100000"/>
              </a:lnSpc>
              <a:spcBef>
                <a:spcPts val="480"/>
              </a:spcBef>
              <a:spcAft>
                <a:spcPts val="0"/>
              </a:spcAft>
              <a:buClr>
                <a:schemeClr val="dk1"/>
              </a:buClr>
              <a:buSzPts val="2400"/>
              <a:buChar char="–"/>
              <a:defRPr sz="2400"/>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37" name="Google Shape;37;p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 name="Google Shape;39;p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10"/>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44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10"/>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43" name="Google Shape;43;p10"/>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44" name="Google Shape;44;p10"/>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45" name="Google Shape;45;p10"/>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46" name="Google Shape;46;p1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1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8" name="Google Shape;48;p1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1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1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1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p1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12"/>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1"/>
              </a:buClr>
              <a:buSzPts val="2000"/>
              <a:buFont typeface="Calibri"/>
              <a:buNone/>
              <a:defRPr sz="20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12"/>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rmAutofit/>
          </a:bodyPr>
          <a:lstStyle>
            <a:lvl1pPr marL="457200" lvl="0" indent="-431800" algn="l">
              <a:lnSpc>
                <a:spcPct val="100000"/>
              </a:lnSpc>
              <a:spcBef>
                <a:spcPts val="640"/>
              </a:spcBef>
              <a:spcAft>
                <a:spcPts val="0"/>
              </a:spcAft>
              <a:buClr>
                <a:schemeClr val="dk1"/>
              </a:buClr>
              <a:buSzPts val="3200"/>
              <a:buChar char="•"/>
              <a:defRPr sz="3200"/>
            </a:lvl1pPr>
            <a:lvl2pPr marL="914400" lvl="1" indent="-406400" algn="l">
              <a:lnSpc>
                <a:spcPct val="100000"/>
              </a:lnSpc>
              <a:spcBef>
                <a:spcPts val="560"/>
              </a:spcBef>
              <a:spcAft>
                <a:spcPts val="0"/>
              </a:spcAft>
              <a:buClr>
                <a:schemeClr val="dk1"/>
              </a:buClr>
              <a:buSzPts val="2800"/>
              <a:buChar char="–"/>
              <a:defRPr sz="2800"/>
            </a:lvl2pPr>
            <a:lvl3pPr marL="1371600" lvl="2" indent="-381000" algn="l">
              <a:lnSpc>
                <a:spcPct val="100000"/>
              </a:lnSpc>
              <a:spcBef>
                <a:spcPts val="480"/>
              </a:spcBef>
              <a:spcAft>
                <a:spcPts val="0"/>
              </a:spcAft>
              <a:buClr>
                <a:schemeClr val="dk1"/>
              </a:buClr>
              <a:buSzPts val="2400"/>
              <a:buChar char="•"/>
              <a:defRPr sz="2400"/>
            </a:lvl3pPr>
            <a:lvl4pPr marL="1828800" lvl="3" indent="-355600" algn="l">
              <a:lnSpc>
                <a:spcPct val="100000"/>
              </a:lnSpc>
              <a:spcBef>
                <a:spcPts val="400"/>
              </a:spcBef>
              <a:spcAft>
                <a:spcPts val="0"/>
              </a:spcAft>
              <a:buClr>
                <a:schemeClr val="dk1"/>
              </a:buClr>
              <a:buSzPts val="2000"/>
              <a:buChar char="–"/>
              <a:defRPr sz="2000"/>
            </a:lvl4pPr>
            <a:lvl5pPr marL="2286000" lvl="4" indent="-355600" algn="l">
              <a:lnSpc>
                <a:spcPct val="100000"/>
              </a:lnSpc>
              <a:spcBef>
                <a:spcPts val="400"/>
              </a:spcBef>
              <a:spcAft>
                <a:spcPts val="0"/>
              </a:spcAft>
              <a:buClr>
                <a:schemeClr val="dk1"/>
              </a:buClr>
              <a:buSzPts val="2000"/>
              <a:buChar char="»"/>
              <a:defRPr sz="2000"/>
            </a:lvl5pPr>
            <a:lvl6pPr marL="2743200" lvl="5" indent="-355600" algn="l">
              <a:lnSpc>
                <a:spcPct val="100000"/>
              </a:lnSpc>
              <a:spcBef>
                <a:spcPts val="400"/>
              </a:spcBef>
              <a:spcAft>
                <a:spcPts val="0"/>
              </a:spcAft>
              <a:buClr>
                <a:schemeClr val="dk1"/>
              </a:buClr>
              <a:buSzPts val="2000"/>
              <a:buChar char="•"/>
              <a:defRPr sz="2000"/>
            </a:lvl6pPr>
            <a:lvl7pPr marL="3200400" lvl="6" indent="-355600" algn="l">
              <a:lnSpc>
                <a:spcPct val="100000"/>
              </a:lnSpc>
              <a:spcBef>
                <a:spcPts val="400"/>
              </a:spcBef>
              <a:spcAft>
                <a:spcPts val="0"/>
              </a:spcAft>
              <a:buClr>
                <a:schemeClr val="dk1"/>
              </a:buClr>
              <a:buSzPts val="2000"/>
              <a:buChar char="•"/>
              <a:defRPr sz="2000"/>
            </a:lvl7pPr>
            <a:lvl8pPr marL="3657600" lvl="7" indent="-355600" algn="l">
              <a:lnSpc>
                <a:spcPct val="100000"/>
              </a:lnSpc>
              <a:spcBef>
                <a:spcPts val="400"/>
              </a:spcBef>
              <a:spcAft>
                <a:spcPts val="0"/>
              </a:spcAft>
              <a:buClr>
                <a:schemeClr val="dk1"/>
              </a:buClr>
              <a:buSzPts val="2000"/>
              <a:buChar char="•"/>
              <a:defRPr sz="2000"/>
            </a:lvl8pPr>
            <a:lvl9pPr marL="4114800" lvl="8" indent="-355600" algn="l">
              <a:lnSpc>
                <a:spcPct val="100000"/>
              </a:lnSpc>
              <a:spcBef>
                <a:spcPts val="400"/>
              </a:spcBef>
              <a:spcAft>
                <a:spcPts val="0"/>
              </a:spcAft>
              <a:buClr>
                <a:schemeClr val="dk1"/>
              </a:buClr>
              <a:buSzPts val="2000"/>
              <a:buChar char="•"/>
              <a:defRPr sz="2000"/>
            </a:lvl9pPr>
          </a:lstStyle>
          <a:p>
            <a:endParaRPr/>
          </a:p>
        </p:txBody>
      </p:sp>
      <p:sp>
        <p:nvSpPr>
          <p:cNvPr id="57" name="Google Shape;57;p12"/>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280"/>
              </a:spcBef>
              <a:spcAft>
                <a:spcPts val="0"/>
              </a:spcAft>
              <a:buClr>
                <a:schemeClr val="dk1"/>
              </a:buClr>
              <a:buSzPts val="1400"/>
              <a:buNone/>
              <a:defRPr sz="14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
        <p:nvSpPr>
          <p:cNvPr id="58" name="Google Shape;58;p1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1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1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13"/>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1"/>
              </a:buClr>
              <a:buSzPts val="2000"/>
              <a:buFont typeface="Calibri"/>
              <a:buNone/>
              <a:defRPr sz="20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13"/>
          <p:cNvSpPr>
            <a:spLocks noGrp="1"/>
          </p:cNvSpPr>
          <p:nvPr>
            <p:ph type="pic" idx="2"/>
          </p:nvPr>
        </p:nvSpPr>
        <p:spPr>
          <a:xfrm>
            <a:off x="1792288" y="612775"/>
            <a:ext cx="5486400" cy="4114800"/>
          </a:xfrm>
          <a:prstGeom prst="rect">
            <a:avLst/>
          </a:prstGeom>
          <a:noFill/>
          <a:ln>
            <a:noFill/>
          </a:ln>
        </p:spPr>
      </p:sp>
      <p:sp>
        <p:nvSpPr>
          <p:cNvPr id="64" name="Google Shape;64;p13"/>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280"/>
              </a:spcBef>
              <a:spcAft>
                <a:spcPts val="0"/>
              </a:spcAft>
              <a:buClr>
                <a:schemeClr val="dk1"/>
              </a:buClr>
              <a:buSzPts val="1400"/>
              <a:buNone/>
              <a:defRPr sz="14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
        <p:nvSpPr>
          <p:cNvPr id="65" name="Google Shape;65;p1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1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1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14"/>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14"/>
          <p:cNvSpPr txBox="1">
            <a:spLocks noGrp="1"/>
          </p:cNvSpPr>
          <p:nvPr>
            <p:ph type="body" idx="1"/>
          </p:nvPr>
        </p:nvSpPr>
        <p:spPr>
          <a:xfrm rot="5400000">
            <a:off x="2309019" y="-251618"/>
            <a:ext cx="4525963" cy="82296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71" name="Google Shape;71;p1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2" name="Google Shape;72;p1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1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4"/>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ctr" rtl="0">
              <a:lnSpc>
                <a:spcPct val="10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 name="Google Shape;7;p4"/>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marR="0" lvl="0" indent="-431800" algn="l" rtl="0">
              <a:lnSpc>
                <a:spcPct val="100000"/>
              </a:lnSpc>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 name="Google Shape;8;p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4.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4.pn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4.pn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7.jpe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4.png"/><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8.jpeg"/><Relationship Id="rId5" Type="http://schemas.openxmlformats.org/officeDocument/2006/relationships/image" Target="../media/image4.png"/><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4.png"/><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4.png"/><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2.png"/><Relationship Id="rId7" Type="http://schemas.openxmlformats.org/officeDocument/2006/relationships/image" Target="../media/image8.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4.png"/><Relationship Id="rId10" Type="http://schemas.openxmlformats.org/officeDocument/2006/relationships/image" Target="../media/image11.png"/><Relationship Id="rId4" Type="http://schemas.openxmlformats.org/officeDocument/2006/relationships/image" Target="../media/image3.png"/><Relationship Id="rId9" Type="http://schemas.openxmlformats.org/officeDocument/2006/relationships/image" Target="../media/image10.pn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4.png"/><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4.png"/><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4.png"/><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4.png"/><Relationship Id="rId4" Type="http://schemas.openxmlformats.org/officeDocument/2006/relationships/image" Target="../media/image3.pn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4.png"/><Relationship Id="rId4" Type="http://schemas.openxmlformats.org/officeDocument/2006/relationships/image" Target="../media/image3.png"/></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27.jpeg"/><Relationship Id="rId5" Type="http://schemas.openxmlformats.org/officeDocument/2006/relationships/image" Target="../media/image4.png"/><Relationship Id="rId4" Type="http://schemas.openxmlformats.org/officeDocument/2006/relationships/image" Target="../media/image3.png"/></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28.jpeg"/><Relationship Id="rId5" Type="http://schemas.openxmlformats.org/officeDocument/2006/relationships/image" Target="../media/image4.png"/><Relationship Id="rId4" Type="http://schemas.openxmlformats.org/officeDocument/2006/relationships/image" Target="../media/image3.png"/></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4.png"/><Relationship Id="rId4" Type="http://schemas.openxmlformats.org/officeDocument/2006/relationships/image" Target="../media/image3.png"/></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4.png"/><Relationship Id="rId4" Type="http://schemas.openxmlformats.org/officeDocument/2006/relationships/image" Target="../media/image3.png"/></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4.png"/><Relationship Id="rId4" Type="http://schemas.openxmlformats.org/officeDocument/2006/relationships/image" Target="../media/image3.png"/></Relationships>
</file>

<file path=ppt/slides/_rels/slide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4.png"/><Relationship Id="rId4" Type="http://schemas.openxmlformats.org/officeDocument/2006/relationships/image" Target="../media/image3.png"/></Relationships>
</file>

<file path=ppt/slides/_rels/slide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4.png"/><Relationship Id="rId4" Type="http://schemas.openxmlformats.org/officeDocument/2006/relationships/image" Target="../media/image3.png"/></Relationships>
</file>

<file path=ppt/slides/_rels/slide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4.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5.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6.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4.png"/><Relationship Id="rId4" Type="http://schemas.openxmlformats.org/officeDocument/2006/relationships/image" Target="../media/image3.png"/></Relationships>
</file>

<file path=ppt/slides/_rels/slide4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8.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4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9.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3" Type="http://schemas.openxmlformats.org/officeDocument/2006/relationships/image" Target="../media/image2.png"/><Relationship Id="rId7" Type="http://schemas.microsoft.com/office/2007/relationships/hdphoto" Target="../media/hdphoto1.wdp"/><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4.png"/><Relationship Id="rId4" Type="http://schemas.openxmlformats.org/officeDocument/2006/relationships/image" Target="../media/image3.png"/></Relationships>
</file>

<file path=ppt/slides/_rels/slide5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1.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5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2.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5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4.png"/><Relationship Id="rId4" Type="http://schemas.openxmlformats.org/officeDocument/2006/relationships/image" Target="../media/image3.png"/></Relationships>
</file>

<file path=ppt/slides/_rels/slide5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4.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5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5.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4.png"/><Relationship Id="rId4" Type="http://schemas.openxmlformats.org/officeDocument/2006/relationships/image" Target="../media/image3.png"/></Relationships>
</file>

<file path=ppt/slides/_rels/slide56.xml.rels><?xml version="1.0" encoding="UTF-8" standalone="yes"?>
<Relationships xmlns="http://schemas.openxmlformats.org/package/2006/relationships"><Relationship Id="rId3" Type="http://schemas.openxmlformats.org/officeDocument/2006/relationships/image" Target="../media/image2.png"/><Relationship Id="rId7" Type="http://schemas.microsoft.com/office/2007/relationships/hdphoto" Target="../media/hdphoto2.wdp"/><Relationship Id="rId2" Type="http://schemas.openxmlformats.org/officeDocument/2006/relationships/notesSlide" Target="../notesSlides/notesSlide56.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4.png"/><Relationship Id="rId4" Type="http://schemas.openxmlformats.org/officeDocument/2006/relationships/image" Target="../media/image3.png"/></Relationships>
</file>

<file path=ppt/slides/_rels/slide5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7.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5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8.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5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9.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6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0.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6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1.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6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2.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6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3.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6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4.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6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5.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6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6.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6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7.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6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8.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6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9.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7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0.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4.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grpSp>
        <p:nvGrpSpPr>
          <p:cNvPr id="84" name="Google Shape;84;p1"/>
          <p:cNvGrpSpPr/>
          <p:nvPr/>
        </p:nvGrpSpPr>
        <p:grpSpPr>
          <a:xfrm>
            <a:off x="0" y="8471283"/>
            <a:ext cx="18287996" cy="3230757"/>
            <a:chOff x="0" y="-38100"/>
            <a:chExt cx="4816592" cy="850900"/>
          </a:xfrm>
        </p:grpSpPr>
        <p:sp>
          <p:nvSpPr>
            <p:cNvPr id="85" name="Google Shape;85;p1"/>
            <p:cNvSpPr/>
            <p:nvPr/>
          </p:nvSpPr>
          <p:spPr>
            <a:xfrm>
              <a:off x="0" y="0"/>
              <a:ext cx="4816592" cy="440114"/>
            </a:xfrm>
            <a:custGeom>
              <a:avLst/>
              <a:gdLst/>
              <a:ahLst/>
              <a:cxnLst/>
              <a:rect l="l" t="t" r="r" b="b"/>
              <a:pathLst>
                <a:path w="4816592" h="440114" extrusionOk="0">
                  <a:moveTo>
                    <a:pt x="0" y="0"/>
                  </a:moveTo>
                  <a:lnTo>
                    <a:pt x="4816592" y="0"/>
                  </a:lnTo>
                  <a:lnTo>
                    <a:pt x="4816592" y="440114"/>
                  </a:lnTo>
                  <a:lnTo>
                    <a:pt x="0" y="440114"/>
                  </a:lnTo>
                  <a:close/>
                </a:path>
              </a:pathLst>
            </a:custGeom>
            <a:solidFill>
              <a:srgbClr val="FEC099"/>
            </a:solidFill>
            <a:ln>
              <a:noFill/>
            </a:ln>
          </p:spPr>
        </p:sp>
        <p:sp>
          <p:nvSpPr>
            <p:cNvPr id="86" name="Google Shape;86;p1"/>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pic>
        <p:nvPicPr>
          <p:cNvPr id="87" name="Google Shape;87;p1"/>
          <p:cNvPicPr preferRelativeResize="0"/>
          <p:nvPr/>
        </p:nvPicPr>
        <p:blipFill rotWithShape="1">
          <a:blip r:embed="rId3">
            <a:alphaModFix/>
          </a:blip>
          <a:srcRect/>
          <a:stretch/>
        </p:blipFill>
        <p:spPr>
          <a:xfrm>
            <a:off x="15823453" y="8969387"/>
            <a:ext cx="2254178" cy="1066978"/>
          </a:xfrm>
          <a:prstGeom prst="rect">
            <a:avLst/>
          </a:prstGeom>
          <a:noFill/>
          <a:ln>
            <a:noFill/>
          </a:ln>
        </p:spPr>
      </p:pic>
      <p:pic>
        <p:nvPicPr>
          <p:cNvPr id="88" name="Google Shape;88;p1"/>
          <p:cNvPicPr preferRelativeResize="0"/>
          <p:nvPr/>
        </p:nvPicPr>
        <p:blipFill rotWithShape="1">
          <a:blip r:embed="rId4">
            <a:alphaModFix/>
          </a:blip>
          <a:srcRect b="619"/>
          <a:stretch/>
        </p:blipFill>
        <p:spPr>
          <a:xfrm rot="2700000">
            <a:off x="-2038986" y="-2094937"/>
            <a:ext cx="6254082" cy="6215325"/>
          </a:xfrm>
          <a:prstGeom prst="rect">
            <a:avLst/>
          </a:prstGeom>
          <a:noFill/>
          <a:ln>
            <a:noFill/>
          </a:ln>
        </p:spPr>
      </p:pic>
      <p:grpSp>
        <p:nvGrpSpPr>
          <p:cNvPr id="89" name="Google Shape;89;p1"/>
          <p:cNvGrpSpPr/>
          <p:nvPr/>
        </p:nvGrpSpPr>
        <p:grpSpPr>
          <a:xfrm>
            <a:off x="8246408" y="3595429"/>
            <a:ext cx="5110278" cy="3230758"/>
            <a:chOff x="0" y="-38100"/>
            <a:chExt cx="1345917" cy="850900"/>
          </a:xfrm>
        </p:grpSpPr>
        <p:sp>
          <p:nvSpPr>
            <p:cNvPr id="90" name="Google Shape;90;p1"/>
            <p:cNvSpPr/>
            <p:nvPr/>
          </p:nvSpPr>
          <p:spPr>
            <a:xfrm>
              <a:off x="0" y="0"/>
              <a:ext cx="1345917" cy="283053"/>
            </a:xfrm>
            <a:custGeom>
              <a:avLst/>
              <a:gdLst/>
              <a:ahLst/>
              <a:cxnLst/>
              <a:rect l="l" t="t" r="r" b="b"/>
              <a:pathLst>
                <a:path w="1345917" h="283053" extrusionOk="0">
                  <a:moveTo>
                    <a:pt x="0" y="0"/>
                  </a:moveTo>
                  <a:lnTo>
                    <a:pt x="1345917" y="0"/>
                  </a:lnTo>
                  <a:lnTo>
                    <a:pt x="1345917" y="283053"/>
                  </a:lnTo>
                  <a:lnTo>
                    <a:pt x="0" y="283053"/>
                  </a:lnTo>
                  <a:close/>
                </a:path>
              </a:pathLst>
            </a:custGeom>
            <a:solidFill>
              <a:srgbClr val="FEC099"/>
            </a:solidFill>
            <a:ln>
              <a:noFill/>
            </a:ln>
          </p:spPr>
        </p:sp>
        <p:sp>
          <p:nvSpPr>
            <p:cNvPr id="91" name="Google Shape;91;p1"/>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pic>
        <p:nvPicPr>
          <p:cNvPr id="92" name="Google Shape;92;p1"/>
          <p:cNvPicPr preferRelativeResize="0"/>
          <p:nvPr/>
        </p:nvPicPr>
        <p:blipFill rotWithShape="1">
          <a:blip r:embed="rId5">
            <a:alphaModFix/>
          </a:blip>
          <a:srcRect/>
          <a:stretch/>
        </p:blipFill>
        <p:spPr>
          <a:xfrm>
            <a:off x="170593" y="8737771"/>
            <a:ext cx="2114669" cy="1448631"/>
          </a:xfrm>
          <a:prstGeom prst="rect">
            <a:avLst/>
          </a:prstGeom>
          <a:noFill/>
          <a:ln>
            <a:noFill/>
          </a:ln>
        </p:spPr>
      </p:pic>
      <p:pic>
        <p:nvPicPr>
          <p:cNvPr id="93" name="Google Shape;93;p1"/>
          <p:cNvPicPr preferRelativeResize="0"/>
          <p:nvPr/>
        </p:nvPicPr>
        <p:blipFill rotWithShape="1">
          <a:blip r:embed="rId6">
            <a:alphaModFix/>
          </a:blip>
          <a:srcRect/>
          <a:stretch/>
        </p:blipFill>
        <p:spPr>
          <a:xfrm>
            <a:off x="13948609" y="6265560"/>
            <a:ext cx="2279448" cy="2950741"/>
          </a:xfrm>
          <a:prstGeom prst="rect">
            <a:avLst/>
          </a:prstGeom>
          <a:noFill/>
          <a:ln>
            <a:noFill/>
          </a:ln>
        </p:spPr>
      </p:pic>
      <p:pic>
        <p:nvPicPr>
          <p:cNvPr id="94" name="Google Shape;94;p1"/>
          <p:cNvPicPr preferRelativeResize="0"/>
          <p:nvPr/>
        </p:nvPicPr>
        <p:blipFill rotWithShape="1">
          <a:blip r:embed="rId7">
            <a:alphaModFix/>
          </a:blip>
          <a:srcRect/>
          <a:stretch/>
        </p:blipFill>
        <p:spPr>
          <a:xfrm>
            <a:off x="15444320" y="6282045"/>
            <a:ext cx="2253979" cy="2917772"/>
          </a:xfrm>
          <a:prstGeom prst="rect">
            <a:avLst/>
          </a:prstGeom>
          <a:noFill/>
          <a:ln>
            <a:noFill/>
          </a:ln>
        </p:spPr>
      </p:pic>
      <p:pic>
        <p:nvPicPr>
          <p:cNvPr id="95" name="Google Shape;95;p1"/>
          <p:cNvPicPr preferRelativeResize="0"/>
          <p:nvPr/>
        </p:nvPicPr>
        <p:blipFill rotWithShape="1">
          <a:blip r:embed="rId8">
            <a:alphaModFix/>
          </a:blip>
          <a:srcRect l="11796" t="29003" r="37761" b="47580"/>
          <a:stretch/>
        </p:blipFill>
        <p:spPr>
          <a:xfrm rot="368059">
            <a:off x="15472971" y="6749082"/>
            <a:ext cx="889444" cy="583910"/>
          </a:xfrm>
          <a:prstGeom prst="rect">
            <a:avLst/>
          </a:prstGeom>
          <a:noFill/>
          <a:ln>
            <a:noFill/>
          </a:ln>
        </p:spPr>
      </p:pic>
      <p:sp>
        <p:nvSpPr>
          <p:cNvPr id="96" name="Google Shape;96;p1"/>
          <p:cNvSpPr txBox="1"/>
          <p:nvPr/>
        </p:nvSpPr>
        <p:spPr>
          <a:xfrm>
            <a:off x="4685207" y="1338619"/>
            <a:ext cx="12232800" cy="700200"/>
          </a:xfrm>
          <a:prstGeom prst="rect">
            <a:avLst/>
          </a:prstGeom>
          <a:noFill/>
          <a:ln>
            <a:noFill/>
          </a:ln>
        </p:spPr>
        <p:txBody>
          <a:bodyPr spcFirstLastPara="1" wrap="square" lIns="0" tIns="0" rIns="0" bIns="0" anchor="t" anchorCtr="0">
            <a:spAutoFit/>
          </a:bodyPr>
          <a:lstStyle/>
          <a:p>
            <a:pPr marL="0" marR="0" lvl="0" indent="0" algn="ctr" rtl="0">
              <a:lnSpc>
                <a:spcPct val="124005"/>
              </a:lnSpc>
              <a:spcBef>
                <a:spcPts val="0"/>
              </a:spcBef>
              <a:spcAft>
                <a:spcPts val="0"/>
              </a:spcAft>
              <a:buClr>
                <a:srgbClr val="000000"/>
              </a:buClr>
              <a:buSzPts val="4549"/>
              <a:buFont typeface="Arial"/>
              <a:buNone/>
            </a:pPr>
            <a:r>
              <a:rPr lang="en-US" sz="4549" b="1" i="0" u="none" strike="noStrike" cap="none">
                <a:solidFill>
                  <a:srgbClr val="FEC099"/>
                </a:solidFill>
                <a:latin typeface="Arial"/>
                <a:ea typeface="Arial"/>
                <a:cs typeface="Arial"/>
                <a:sym typeface="Arial"/>
              </a:rPr>
              <a:t>COMMERCE MENTORSHIP PROGRAM</a:t>
            </a:r>
            <a:endParaRPr sz="1400" b="1" i="0" u="none" strike="noStrike" cap="none">
              <a:solidFill>
                <a:srgbClr val="000000"/>
              </a:solidFill>
              <a:latin typeface="Arial"/>
              <a:ea typeface="Arial"/>
              <a:cs typeface="Arial"/>
              <a:sym typeface="Arial"/>
            </a:endParaRPr>
          </a:p>
        </p:txBody>
      </p:sp>
      <p:sp>
        <p:nvSpPr>
          <p:cNvPr id="97" name="Google Shape;97;p1"/>
          <p:cNvSpPr txBox="1"/>
          <p:nvPr/>
        </p:nvSpPr>
        <p:spPr>
          <a:xfrm>
            <a:off x="5588833" y="2439430"/>
            <a:ext cx="10266300" cy="854100"/>
          </a:xfrm>
          <a:prstGeom prst="rect">
            <a:avLst/>
          </a:prstGeom>
          <a:noFill/>
          <a:ln>
            <a:noFill/>
          </a:ln>
        </p:spPr>
        <p:txBody>
          <a:bodyPr spcFirstLastPara="1" wrap="square" lIns="0" tIns="0" rIns="0" bIns="0" anchor="t" anchorCtr="0">
            <a:spAutoFit/>
          </a:bodyPr>
          <a:lstStyle/>
          <a:p>
            <a:pPr marL="0" marR="0" lvl="0" indent="0" algn="ctr" rtl="0">
              <a:lnSpc>
                <a:spcPct val="126004"/>
              </a:lnSpc>
              <a:spcBef>
                <a:spcPts val="0"/>
              </a:spcBef>
              <a:spcAft>
                <a:spcPts val="0"/>
              </a:spcAft>
              <a:buClr>
                <a:srgbClr val="000000"/>
              </a:buClr>
              <a:buSzPts val="5549"/>
              <a:buFont typeface="Arial"/>
              <a:buNone/>
            </a:pPr>
            <a:r>
              <a:rPr lang="en-US" sz="5549" b="1" i="0" u="none" strike="noStrike" cap="none" dirty="0">
                <a:solidFill>
                  <a:srgbClr val="000000"/>
                </a:solidFill>
                <a:latin typeface="Arial"/>
                <a:ea typeface="Arial"/>
                <a:cs typeface="Arial"/>
                <a:sym typeface="Arial"/>
              </a:rPr>
              <a:t>MIDTERM REVIEW SESSION</a:t>
            </a:r>
            <a:endParaRPr sz="1400" b="1" i="0" u="none" strike="noStrike" cap="none" dirty="0">
              <a:solidFill>
                <a:srgbClr val="000000"/>
              </a:solidFill>
              <a:latin typeface="Arial"/>
              <a:ea typeface="Arial"/>
              <a:cs typeface="Arial"/>
              <a:sym typeface="Arial"/>
            </a:endParaRPr>
          </a:p>
        </p:txBody>
      </p:sp>
      <p:sp>
        <p:nvSpPr>
          <p:cNvPr id="98" name="Google Shape;98;p1"/>
          <p:cNvSpPr txBox="1"/>
          <p:nvPr/>
        </p:nvSpPr>
        <p:spPr>
          <a:xfrm>
            <a:off x="8446879" y="3701990"/>
            <a:ext cx="4709400" cy="1366849"/>
          </a:xfrm>
          <a:prstGeom prst="rect">
            <a:avLst/>
          </a:prstGeom>
          <a:noFill/>
          <a:ln>
            <a:noFill/>
          </a:ln>
        </p:spPr>
        <p:txBody>
          <a:bodyPr spcFirstLastPara="1" wrap="square" lIns="0" tIns="0" rIns="0" bIns="0" anchor="t" anchorCtr="0">
            <a:spAutoFit/>
          </a:bodyPr>
          <a:lstStyle/>
          <a:p>
            <a:pPr marL="0" marR="0" lvl="0" indent="0" algn="ctr" rtl="0">
              <a:lnSpc>
                <a:spcPct val="126003"/>
              </a:lnSpc>
              <a:spcBef>
                <a:spcPts val="0"/>
              </a:spcBef>
              <a:spcAft>
                <a:spcPts val="0"/>
              </a:spcAft>
              <a:buClr>
                <a:srgbClr val="000000"/>
              </a:buClr>
              <a:buSzPts val="7049"/>
              <a:buFont typeface="Arial"/>
              <a:buNone/>
            </a:pPr>
            <a:r>
              <a:rPr lang="en-US" sz="7049" b="0" i="0" u="none" strike="noStrike" cap="none" dirty="0">
                <a:solidFill>
                  <a:srgbClr val="FFFFFF"/>
                </a:solidFill>
                <a:latin typeface="Abril Fatface"/>
                <a:ea typeface="Abril Fatface"/>
                <a:cs typeface="Abril Fatface"/>
                <a:sym typeface="Abril Fatface"/>
              </a:rPr>
              <a:t>COMM </a:t>
            </a:r>
            <a:r>
              <a:rPr lang="en-US" sz="7049" dirty="0">
                <a:solidFill>
                  <a:srgbClr val="FFFFFF"/>
                </a:solidFill>
                <a:latin typeface="Abril Fatface"/>
                <a:ea typeface="Abril Fatface"/>
                <a:cs typeface="Abril Fatface"/>
                <a:sym typeface="Abril Fatface"/>
              </a:rPr>
              <a:t>295</a:t>
            </a:r>
            <a:endParaRPr sz="1400" b="0" i="0" u="none" strike="noStrike" cap="none" dirty="0">
              <a:solidFill>
                <a:srgbClr val="000000"/>
              </a:solidFill>
              <a:latin typeface="Arial"/>
              <a:ea typeface="Arial"/>
              <a:cs typeface="Arial"/>
              <a:sym typeface="Arial"/>
            </a:endParaRPr>
          </a:p>
        </p:txBody>
      </p:sp>
      <p:sp>
        <p:nvSpPr>
          <p:cNvPr id="99" name="Google Shape;99;p1"/>
          <p:cNvSpPr txBox="1"/>
          <p:nvPr/>
        </p:nvSpPr>
        <p:spPr>
          <a:xfrm>
            <a:off x="251668" y="7064687"/>
            <a:ext cx="6290700" cy="657103"/>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Clr>
                <a:srgbClr val="000000"/>
              </a:buClr>
              <a:buSzPts val="3050"/>
              <a:buFont typeface="Arial"/>
              <a:buNone/>
            </a:pPr>
            <a:r>
              <a:rPr lang="en-US" sz="3050" b="1" i="0" u="none" strike="noStrike" cap="none" dirty="0">
                <a:solidFill>
                  <a:srgbClr val="000000"/>
                </a:solidFill>
                <a:latin typeface="Arial"/>
                <a:ea typeface="Arial"/>
                <a:cs typeface="Arial"/>
                <a:sym typeface="Arial"/>
              </a:rPr>
              <a:t>Prepared by:</a:t>
            </a:r>
            <a:r>
              <a:rPr lang="en-US" sz="3050" b="1" dirty="0"/>
              <a:t> Winson Yu</a:t>
            </a:r>
            <a:endParaRPr sz="3050" b="1"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pic>
        <p:nvPicPr>
          <p:cNvPr id="119" name="Google Shape;119;p3"/>
          <p:cNvPicPr preferRelativeResize="0"/>
          <p:nvPr/>
        </p:nvPicPr>
        <p:blipFill rotWithShape="1">
          <a:blip r:embed="rId3">
            <a:alphaModFix/>
          </a:blip>
          <a:srcRect b="619"/>
          <a:stretch/>
        </p:blipFill>
        <p:spPr>
          <a:xfrm rot="2700000">
            <a:off x="16270669" y="-98947"/>
            <a:ext cx="2072513" cy="2059669"/>
          </a:xfrm>
          <a:prstGeom prst="rect">
            <a:avLst/>
          </a:prstGeom>
          <a:noFill/>
          <a:ln>
            <a:noFill/>
          </a:ln>
        </p:spPr>
      </p:pic>
      <p:grpSp>
        <p:nvGrpSpPr>
          <p:cNvPr id="120" name="Google Shape;120;p3"/>
          <p:cNvGrpSpPr/>
          <p:nvPr/>
        </p:nvGrpSpPr>
        <p:grpSpPr>
          <a:xfrm>
            <a:off x="0" y="8843309"/>
            <a:ext cx="18287996" cy="3230764"/>
            <a:chOff x="0" y="-38100"/>
            <a:chExt cx="4816592" cy="850900"/>
          </a:xfrm>
        </p:grpSpPr>
        <p:sp>
          <p:nvSpPr>
            <p:cNvPr id="121" name="Google Shape;121;p3"/>
            <p:cNvSpPr/>
            <p:nvPr/>
          </p:nvSpPr>
          <p:spPr>
            <a:xfrm>
              <a:off x="0" y="0"/>
              <a:ext cx="4816592" cy="342131"/>
            </a:xfrm>
            <a:custGeom>
              <a:avLst/>
              <a:gdLst/>
              <a:ahLst/>
              <a:cxnLst/>
              <a:rect l="l" t="t" r="r" b="b"/>
              <a:pathLst>
                <a:path w="4816592" h="342131" extrusionOk="0">
                  <a:moveTo>
                    <a:pt x="0" y="0"/>
                  </a:moveTo>
                  <a:lnTo>
                    <a:pt x="4816592" y="0"/>
                  </a:lnTo>
                  <a:lnTo>
                    <a:pt x="4816592" y="342131"/>
                  </a:lnTo>
                  <a:lnTo>
                    <a:pt x="0" y="342131"/>
                  </a:lnTo>
                  <a:close/>
                </a:path>
              </a:pathLst>
            </a:custGeom>
            <a:solidFill>
              <a:srgbClr val="FEC099"/>
            </a:solidFill>
            <a:ln>
              <a:noFill/>
            </a:ln>
          </p:spPr>
        </p:sp>
        <p:sp>
          <p:nvSpPr>
            <p:cNvPr id="122" name="Google Shape;122;p3"/>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pic>
        <p:nvPicPr>
          <p:cNvPr id="123" name="Google Shape;123;p3"/>
          <p:cNvPicPr preferRelativeResize="0"/>
          <p:nvPr/>
        </p:nvPicPr>
        <p:blipFill rotWithShape="1">
          <a:blip r:embed="rId4">
            <a:alphaModFix/>
          </a:blip>
          <a:srcRect/>
          <a:stretch/>
        </p:blipFill>
        <p:spPr>
          <a:xfrm>
            <a:off x="107745" y="9061043"/>
            <a:ext cx="1716191" cy="1175659"/>
          </a:xfrm>
          <a:prstGeom prst="rect">
            <a:avLst/>
          </a:prstGeom>
          <a:noFill/>
          <a:ln>
            <a:noFill/>
          </a:ln>
        </p:spPr>
      </p:pic>
      <p:pic>
        <p:nvPicPr>
          <p:cNvPr id="124" name="Google Shape;124;p3"/>
          <p:cNvPicPr preferRelativeResize="0"/>
          <p:nvPr/>
        </p:nvPicPr>
        <p:blipFill rotWithShape="1">
          <a:blip r:embed="rId5">
            <a:alphaModFix/>
          </a:blip>
          <a:srcRect/>
          <a:stretch/>
        </p:blipFill>
        <p:spPr>
          <a:xfrm>
            <a:off x="15845978" y="7130810"/>
            <a:ext cx="2733798" cy="3538897"/>
          </a:xfrm>
          <a:prstGeom prst="rect">
            <a:avLst/>
          </a:prstGeom>
          <a:noFill/>
          <a:ln>
            <a:noFill/>
          </a:ln>
        </p:spPr>
      </p:pic>
      <p:sp>
        <p:nvSpPr>
          <p:cNvPr id="126" name="Google Shape;126;p3"/>
          <p:cNvSpPr txBox="1">
            <a:spLocks noGrp="1"/>
          </p:cNvSpPr>
          <p:nvPr>
            <p:ph type="body" idx="1"/>
          </p:nvPr>
        </p:nvSpPr>
        <p:spPr>
          <a:xfrm>
            <a:off x="763360" y="1801918"/>
            <a:ext cx="6906682" cy="3768126"/>
          </a:xfrm>
          <a:prstGeom prst="rect">
            <a:avLst/>
          </a:prstGeom>
        </p:spPr>
        <p:txBody>
          <a:bodyPr spcFirstLastPara="1" wrap="square" lIns="91425" tIns="45700" rIns="91425" bIns="45700" anchor="t" anchorCtr="0">
            <a:normAutofit/>
          </a:bodyPr>
          <a:lstStyle/>
          <a:p>
            <a:pPr marL="131445" lvl="0" indent="0" algn="l" rtl="0">
              <a:spcBef>
                <a:spcPts val="360"/>
              </a:spcBef>
              <a:spcAft>
                <a:spcPts val="0"/>
              </a:spcAft>
              <a:buSzPct val="56250"/>
              <a:buNone/>
            </a:pPr>
            <a:r>
              <a:rPr lang="en-US" dirty="0"/>
              <a:t>1. Movement along the demand curve</a:t>
            </a:r>
          </a:p>
          <a:p>
            <a:pPr marL="1102995" lvl="1" indent="-514350">
              <a:buSzPct val="56250"/>
            </a:pPr>
            <a:r>
              <a:rPr lang="en-US" dirty="0"/>
              <a:t>Changes in Price</a:t>
            </a:r>
          </a:p>
        </p:txBody>
      </p:sp>
      <p:sp>
        <p:nvSpPr>
          <p:cNvPr id="4" name="Google Shape;125;p3">
            <a:extLst>
              <a:ext uri="{FF2B5EF4-FFF2-40B4-BE49-F238E27FC236}">
                <a16:creationId xmlns:a16="http://schemas.microsoft.com/office/drawing/2014/main" id="{2487BFE2-9EC9-9052-3758-7EC47A13D17D}"/>
              </a:ext>
            </a:extLst>
          </p:cNvPr>
          <p:cNvSpPr txBox="1">
            <a:spLocks/>
          </p:cNvSpPr>
          <p:nvPr/>
        </p:nvSpPr>
        <p:spPr>
          <a:xfrm>
            <a:off x="4051250" y="359376"/>
            <a:ext cx="8229600" cy="1143000"/>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8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b="1" dirty="0"/>
              <a:t>Two Types of Changes</a:t>
            </a:r>
          </a:p>
        </p:txBody>
      </p:sp>
      <p:pic>
        <p:nvPicPr>
          <p:cNvPr id="2050" name="Picture 2">
            <a:extLst>
              <a:ext uri="{FF2B5EF4-FFF2-40B4-BE49-F238E27FC236}">
                <a16:creationId xmlns:a16="http://schemas.microsoft.com/office/drawing/2014/main" id="{D1A8BBD2-5E25-47AC-E852-4C6CA38861C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40532" y="3314763"/>
            <a:ext cx="6152338" cy="4801825"/>
          </a:xfrm>
          <a:prstGeom prst="rect">
            <a:avLst/>
          </a:prstGeom>
          <a:noFill/>
          <a:extLst>
            <a:ext uri="{909E8E84-426E-40DD-AFC4-6F175D3DCCD1}">
              <a14:hiddenFill xmlns:a14="http://schemas.microsoft.com/office/drawing/2010/main">
                <a:solidFill>
                  <a:srgbClr val="FFFFFF"/>
                </a:solidFill>
              </a14:hiddenFill>
            </a:ext>
          </a:extLst>
        </p:spPr>
      </p:pic>
      <p:sp>
        <p:nvSpPr>
          <p:cNvPr id="2" name="Google Shape;126;p3">
            <a:extLst>
              <a:ext uri="{FF2B5EF4-FFF2-40B4-BE49-F238E27FC236}">
                <a16:creationId xmlns:a16="http://schemas.microsoft.com/office/drawing/2014/main" id="{3A1163B8-B9B2-83A7-2342-B6D5D82D16A9}"/>
              </a:ext>
            </a:extLst>
          </p:cNvPr>
          <p:cNvSpPr txBox="1">
            <a:spLocks/>
          </p:cNvSpPr>
          <p:nvPr/>
        </p:nvSpPr>
        <p:spPr>
          <a:xfrm>
            <a:off x="9224666" y="1801918"/>
            <a:ext cx="8229600" cy="3768126"/>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100000"/>
              </a:lnSpc>
              <a:spcBef>
                <a:spcPts val="360"/>
              </a:spcBef>
              <a:spcAft>
                <a:spcPts val="0"/>
              </a:spcAft>
              <a:buClr>
                <a:schemeClr val="dk1"/>
              </a:buClr>
              <a:buSzPts val="1800"/>
              <a:buFont typeface="Arial"/>
              <a:buChar char="•"/>
              <a:defRPr sz="3200" b="0" i="0" u="none" strike="noStrike" cap="none">
                <a:solidFill>
                  <a:schemeClr val="dk1"/>
                </a:solidFill>
                <a:latin typeface="Calibri"/>
                <a:ea typeface="Calibri"/>
                <a:cs typeface="Calibri"/>
                <a:sym typeface="Calibri"/>
              </a:defRPr>
            </a:lvl1pPr>
            <a:lvl2pPr marL="914400" marR="0" lvl="1" indent="-342900" algn="l" rtl="0">
              <a:lnSpc>
                <a:spcPct val="100000"/>
              </a:lnSpc>
              <a:spcBef>
                <a:spcPts val="36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2pPr>
            <a:lvl3pPr marL="1371600" marR="0" lvl="2" indent="-342900" algn="l" rtl="0">
              <a:lnSpc>
                <a:spcPct val="100000"/>
              </a:lnSpc>
              <a:spcBef>
                <a:spcPts val="36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9pPr>
          </a:lstStyle>
          <a:p>
            <a:pPr marL="131445" indent="0">
              <a:buSzPct val="56250"/>
              <a:buNone/>
            </a:pPr>
            <a:r>
              <a:rPr lang="en-US" dirty="0"/>
              <a:t>2. Shift in the demand curve</a:t>
            </a:r>
          </a:p>
          <a:p>
            <a:pPr marL="1102995" lvl="1" indent="-514350">
              <a:buSzPct val="56250"/>
            </a:pPr>
            <a:r>
              <a:rPr lang="en-US" dirty="0"/>
              <a:t>Entire demand curve shifts leftwards or rightwards as a result of change in demand determinants</a:t>
            </a:r>
          </a:p>
        </p:txBody>
      </p:sp>
      <p:pic>
        <p:nvPicPr>
          <p:cNvPr id="2052" name="Picture 4">
            <a:extLst>
              <a:ext uri="{FF2B5EF4-FFF2-40B4-BE49-F238E27FC236}">
                <a16:creationId xmlns:a16="http://schemas.microsoft.com/office/drawing/2014/main" id="{2E5BEA5B-A1CA-371F-219F-701E2F9F5A89}"/>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4093" t="24389" r="10923" b="8740"/>
          <a:stretch/>
        </p:blipFill>
        <p:spPr bwMode="auto">
          <a:xfrm>
            <a:off x="10116953" y="4094557"/>
            <a:ext cx="6106197" cy="40884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02199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pic>
        <p:nvPicPr>
          <p:cNvPr id="119" name="Google Shape;119;p3"/>
          <p:cNvPicPr preferRelativeResize="0"/>
          <p:nvPr/>
        </p:nvPicPr>
        <p:blipFill rotWithShape="1">
          <a:blip r:embed="rId3">
            <a:alphaModFix/>
          </a:blip>
          <a:srcRect b="619"/>
          <a:stretch/>
        </p:blipFill>
        <p:spPr>
          <a:xfrm rot="2700000">
            <a:off x="16270669" y="-98947"/>
            <a:ext cx="2072513" cy="2059669"/>
          </a:xfrm>
          <a:prstGeom prst="rect">
            <a:avLst/>
          </a:prstGeom>
          <a:noFill/>
          <a:ln>
            <a:noFill/>
          </a:ln>
        </p:spPr>
      </p:pic>
      <p:grpSp>
        <p:nvGrpSpPr>
          <p:cNvPr id="120" name="Google Shape;120;p3"/>
          <p:cNvGrpSpPr/>
          <p:nvPr/>
        </p:nvGrpSpPr>
        <p:grpSpPr>
          <a:xfrm>
            <a:off x="0" y="8843309"/>
            <a:ext cx="18287996" cy="3230764"/>
            <a:chOff x="0" y="-38100"/>
            <a:chExt cx="4816592" cy="850900"/>
          </a:xfrm>
        </p:grpSpPr>
        <p:sp>
          <p:nvSpPr>
            <p:cNvPr id="121" name="Google Shape;121;p3"/>
            <p:cNvSpPr/>
            <p:nvPr/>
          </p:nvSpPr>
          <p:spPr>
            <a:xfrm>
              <a:off x="0" y="0"/>
              <a:ext cx="4816592" cy="342131"/>
            </a:xfrm>
            <a:custGeom>
              <a:avLst/>
              <a:gdLst/>
              <a:ahLst/>
              <a:cxnLst/>
              <a:rect l="l" t="t" r="r" b="b"/>
              <a:pathLst>
                <a:path w="4816592" h="342131" extrusionOk="0">
                  <a:moveTo>
                    <a:pt x="0" y="0"/>
                  </a:moveTo>
                  <a:lnTo>
                    <a:pt x="4816592" y="0"/>
                  </a:lnTo>
                  <a:lnTo>
                    <a:pt x="4816592" y="342131"/>
                  </a:lnTo>
                  <a:lnTo>
                    <a:pt x="0" y="342131"/>
                  </a:lnTo>
                  <a:close/>
                </a:path>
              </a:pathLst>
            </a:custGeom>
            <a:solidFill>
              <a:srgbClr val="FEC099"/>
            </a:solidFill>
            <a:ln>
              <a:noFill/>
            </a:ln>
          </p:spPr>
        </p:sp>
        <p:sp>
          <p:nvSpPr>
            <p:cNvPr id="122" name="Google Shape;122;p3"/>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pic>
        <p:nvPicPr>
          <p:cNvPr id="123" name="Google Shape;123;p3"/>
          <p:cNvPicPr preferRelativeResize="0"/>
          <p:nvPr/>
        </p:nvPicPr>
        <p:blipFill rotWithShape="1">
          <a:blip r:embed="rId4">
            <a:alphaModFix/>
          </a:blip>
          <a:srcRect/>
          <a:stretch/>
        </p:blipFill>
        <p:spPr>
          <a:xfrm>
            <a:off x="107745" y="9061043"/>
            <a:ext cx="1716191" cy="1175659"/>
          </a:xfrm>
          <a:prstGeom prst="rect">
            <a:avLst/>
          </a:prstGeom>
          <a:noFill/>
          <a:ln>
            <a:noFill/>
          </a:ln>
        </p:spPr>
      </p:pic>
      <p:pic>
        <p:nvPicPr>
          <p:cNvPr id="124" name="Google Shape;124;p3"/>
          <p:cNvPicPr preferRelativeResize="0"/>
          <p:nvPr/>
        </p:nvPicPr>
        <p:blipFill rotWithShape="1">
          <a:blip r:embed="rId5">
            <a:alphaModFix/>
          </a:blip>
          <a:srcRect/>
          <a:stretch/>
        </p:blipFill>
        <p:spPr>
          <a:xfrm>
            <a:off x="15845978" y="7130810"/>
            <a:ext cx="2733798" cy="3538897"/>
          </a:xfrm>
          <a:prstGeom prst="rect">
            <a:avLst/>
          </a:prstGeom>
          <a:noFill/>
          <a:ln>
            <a:noFill/>
          </a:ln>
        </p:spPr>
      </p:pic>
      <p:sp>
        <p:nvSpPr>
          <p:cNvPr id="126" name="Google Shape;126;p3"/>
          <p:cNvSpPr txBox="1">
            <a:spLocks noGrp="1"/>
          </p:cNvSpPr>
          <p:nvPr>
            <p:ph type="body" idx="1"/>
          </p:nvPr>
        </p:nvSpPr>
        <p:spPr>
          <a:xfrm>
            <a:off x="4572000" y="2168650"/>
            <a:ext cx="6782937" cy="3768126"/>
          </a:xfrm>
          <a:prstGeom prst="rect">
            <a:avLst/>
          </a:prstGeom>
        </p:spPr>
        <p:txBody>
          <a:bodyPr spcFirstLastPara="1" wrap="square" lIns="91425" tIns="45700" rIns="91425" bIns="45700" anchor="t" anchorCtr="0">
            <a:normAutofit/>
          </a:bodyPr>
          <a:lstStyle/>
          <a:p>
            <a:pPr marL="131445" lvl="0" indent="0" algn="l" rtl="0">
              <a:spcBef>
                <a:spcPts val="360"/>
              </a:spcBef>
              <a:spcAft>
                <a:spcPts val="0"/>
              </a:spcAft>
              <a:buSzPct val="56250"/>
              <a:buNone/>
            </a:pPr>
            <a:r>
              <a:rPr lang="en-US" b="1" dirty="0"/>
              <a:t>Shifts in Demand Curve</a:t>
            </a:r>
          </a:p>
          <a:p>
            <a:pPr marL="645795" lvl="0" indent="-514350" algn="l" rtl="0">
              <a:spcBef>
                <a:spcPts val="360"/>
              </a:spcBef>
              <a:spcAft>
                <a:spcPts val="0"/>
              </a:spcAft>
              <a:buSzPct val="56250"/>
              <a:buFont typeface="+mj-lt"/>
              <a:buAutoNum type="arabicPeriod"/>
            </a:pPr>
            <a:r>
              <a:rPr lang="en-US" dirty="0"/>
              <a:t>Changes in income (Y)</a:t>
            </a:r>
          </a:p>
          <a:p>
            <a:pPr marL="645795" lvl="0" indent="-514350" algn="l" rtl="0">
              <a:spcBef>
                <a:spcPts val="360"/>
              </a:spcBef>
              <a:spcAft>
                <a:spcPts val="0"/>
              </a:spcAft>
              <a:buSzPct val="56250"/>
              <a:buFont typeface="+mj-lt"/>
              <a:buAutoNum type="arabicPeriod"/>
            </a:pPr>
            <a:r>
              <a:rPr lang="en-US" dirty="0"/>
              <a:t>Changes in the prices of related goods (substitutes, complements)</a:t>
            </a:r>
          </a:p>
          <a:p>
            <a:pPr marL="645795" lvl="0" indent="-514350" algn="l" rtl="0">
              <a:spcBef>
                <a:spcPts val="360"/>
              </a:spcBef>
              <a:spcAft>
                <a:spcPts val="0"/>
              </a:spcAft>
              <a:buSzPct val="56250"/>
              <a:buFont typeface="+mj-lt"/>
              <a:buAutoNum type="arabicPeriod"/>
            </a:pPr>
            <a:r>
              <a:rPr lang="en-US" dirty="0"/>
              <a:t>Changes in information</a:t>
            </a:r>
          </a:p>
          <a:p>
            <a:pPr marL="645795" lvl="0" indent="-514350" algn="l" rtl="0">
              <a:spcBef>
                <a:spcPts val="360"/>
              </a:spcBef>
              <a:spcAft>
                <a:spcPts val="0"/>
              </a:spcAft>
              <a:buSzPct val="56250"/>
              <a:buFont typeface="+mj-lt"/>
              <a:buAutoNum type="arabicPeriod"/>
            </a:pPr>
            <a:r>
              <a:rPr lang="en-US" dirty="0"/>
              <a:t>Change in consumer tastes</a:t>
            </a:r>
          </a:p>
          <a:p>
            <a:pPr marL="457200" lvl="0" indent="-325755" algn="l" rtl="0">
              <a:spcBef>
                <a:spcPts val="360"/>
              </a:spcBef>
              <a:spcAft>
                <a:spcPts val="0"/>
              </a:spcAft>
              <a:buSzPct val="56250"/>
              <a:buChar char="●"/>
            </a:pPr>
            <a:endParaRPr lang="en-US" dirty="0"/>
          </a:p>
          <a:p>
            <a:pPr marL="457200" lvl="0" indent="-325755" algn="l" rtl="0">
              <a:spcBef>
                <a:spcPts val="360"/>
              </a:spcBef>
              <a:spcAft>
                <a:spcPts val="0"/>
              </a:spcAft>
              <a:buSzPct val="56250"/>
              <a:buChar char="●"/>
            </a:pPr>
            <a:endParaRPr lang="en-US" dirty="0"/>
          </a:p>
        </p:txBody>
      </p:sp>
      <p:sp>
        <p:nvSpPr>
          <p:cNvPr id="4" name="Google Shape;125;p3">
            <a:extLst>
              <a:ext uri="{FF2B5EF4-FFF2-40B4-BE49-F238E27FC236}">
                <a16:creationId xmlns:a16="http://schemas.microsoft.com/office/drawing/2014/main" id="{2487BFE2-9EC9-9052-3758-7EC47A13D17D}"/>
              </a:ext>
            </a:extLst>
          </p:cNvPr>
          <p:cNvSpPr txBox="1">
            <a:spLocks/>
          </p:cNvSpPr>
          <p:nvPr/>
        </p:nvSpPr>
        <p:spPr>
          <a:xfrm>
            <a:off x="4051250" y="359376"/>
            <a:ext cx="8229600" cy="1143000"/>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8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b="1" dirty="0"/>
              <a:t>Demand Determinants</a:t>
            </a:r>
          </a:p>
        </p:txBody>
      </p:sp>
      <p:pic>
        <p:nvPicPr>
          <p:cNvPr id="2" name="Picture 4">
            <a:extLst>
              <a:ext uri="{FF2B5EF4-FFF2-40B4-BE49-F238E27FC236}">
                <a16:creationId xmlns:a16="http://schemas.microsoft.com/office/drawing/2014/main" id="{DDFAB566-5669-4E83-4A51-72EF14D703E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4093" t="24389" r="10923" b="8740"/>
          <a:stretch/>
        </p:blipFill>
        <p:spPr bwMode="auto">
          <a:xfrm>
            <a:off x="6545523" y="5720241"/>
            <a:ext cx="4282553" cy="28673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21316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pic>
        <p:nvPicPr>
          <p:cNvPr id="119" name="Google Shape;119;p3"/>
          <p:cNvPicPr preferRelativeResize="0"/>
          <p:nvPr/>
        </p:nvPicPr>
        <p:blipFill rotWithShape="1">
          <a:blip r:embed="rId3">
            <a:alphaModFix/>
          </a:blip>
          <a:srcRect b="619"/>
          <a:stretch/>
        </p:blipFill>
        <p:spPr>
          <a:xfrm rot="2700000">
            <a:off x="16270669" y="-98947"/>
            <a:ext cx="2072513" cy="2059669"/>
          </a:xfrm>
          <a:prstGeom prst="rect">
            <a:avLst/>
          </a:prstGeom>
          <a:noFill/>
          <a:ln>
            <a:noFill/>
          </a:ln>
        </p:spPr>
      </p:pic>
      <p:grpSp>
        <p:nvGrpSpPr>
          <p:cNvPr id="120" name="Google Shape;120;p3"/>
          <p:cNvGrpSpPr/>
          <p:nvPr/>
        </p:nvGrpSpPr>
        <p:grpSpPr>
          <a:xfrm>
            <a:off x="0" y="8843309"/>
            <a:ext cx="18287996" cy="3230764"/>
            <a:chOff x="0" y="-38100"/>
            <a:chExt cx="4816592" cy="850900"/>
          </a:xfrm>
        </p:grpSpPr>
        <p:sp>
          <p:nvSpPr>
            <p:cNvPr id="121" name="Google Shape;121;p3"/>
            <p:cNvSpPr/>
            <p:nvPr/>
          </p:nvSpPr>
          <p:spPr>
            <a:xfrm>
              <a:off x="0" y="0"/>
              <a:ext cx="4816592" cy="342131"/>
            </a:xfrm>
            <a:custGeom>
              <a:avLst/>
              <a:gdLst/>
              <a:ahLst/>
              <a:cxnLst/>
              <a:rect l="l" t="t" r="r" b="b"/>
              <a:pathLst>
                <a:path w="4816592" h="342131" extrusionOk="0">
                  <a:moveTo>
                    <a:pt x="0" y="0"/>
                  </a:moveTo>
                  <a:lnTo>
                    <a:pt x="4816592" y="0"/>
                  </a:lnTo>
                  <a:lnTo>
                    <a:pt x="4816592" y="342131"/>
                  </a:lnTo>
                  <a:lnTo>
                    <a:pt x="0" y="342131"/>
                  </a:lnTo>
                  <a:close/>
                </a:path>
              </a:pathLst>
            </a:custGeom>
            <a:solidFill>
              <a:srgbClr val="FEC099"/>
            </a:solidFill>
            <a:ln>
              <a:noFill/>
            </a:ln>
          </p:spPr>
        </p:sp>
        <p:sp>
          <p:nvSpPr>
            <p:cNvPr id="122" name="Google Shape;122;p3"/>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pic>
        <p:nvPicPr>
          <p:cNvPr id="123" name="Google Shape;123;p3"/>
          <p:cNvPicPr preferRelativeResize="0"/>
          <p:nvPr/>
        </p:nvPicPr>
        <p:blipFill rotWithShape="1">
          <a:blip r:embed="rId4">
            <a:alphaModFix/>
          </a:blip>
          <a:srcRect/>
          <a:stretch/>
        </p:blipFill>
        <p:spPr>
          <a:xfrm>
            <a:off x="107745" y="9061043"/>
            <a:ext cx="1716191" cy="1175659"/>
          </a:xfrm>
          <a:prstGeom prst="rect">
            <a:avLst/>
          </a:prstGeom>
          <a:noFill/>
          <a:ln>
            <a:noFill/>
          </a:ln>
        </p:spPr>
      </p:pic>
      <p:pic>
        <p:nvPicPr>
          <p:cNvPr id="124" name="Google Shape;124;p3"/>
          <p:cNvPicPr preferRelativeResize="0"/>
          <p:nvPr/>
        </p:nvPicPr>
        <p:blipFill rotWithShape="1">
          <a:blip r:embed="rId5">
            <a:alphaModFix/>
          </a:blip>
          <a:srcRect/>
          <a:stretch/>
        </p:blipFill>
        <p:spPr>
          <a:xfrm>
            <a:off x="15845978" y="7130810"/>
            <a:ext cx="2733798" cy="3538897"/>
          </a:xfrm>
          <a:prstGeom prst="rect">
            <a:avLst/>
          </a:prstGeom>
          <a:noFill/>
          <a:ln>
            <a:noFill/>
          </a:ln>
        </p:spPr>
      </p:pic>
      <p:sp>
        <p:nvSpPr>
          <p:cNvPr id="126" name="Google Shape;126;p3"/>
          <p:cNvSpPr txBox="1">
            <a:spLocks noGrp="1"/>
          </p:cNvSpPr>
          <p:nvPr>
            <p:ph type="body" idx="1"/>
          </p:nvPr>
        </p:nvSpPr>
        <p:spPr>
          <a:xfrm>
            <a:off x="4572000" y="2168650"/>
            <a:ext cx="6782937" cy="3768126"/>
          </a:xfrm>
          <a:prstGeom prst="rect">
            <a:avLst/>
          </a:prstGeom>
        </p:spPr>
        <p:txBody>
          <a:bodyPr spcFirstLastPara="1" wrap="square" lIns="91425" tIns="45700" rIns="91425" bIns="45700" anchor="t" anchorCtr="0">
            <a:normAutofit/>
          </a:bodyPr>
          <a:lstStyle/>
          <a:p>
            <a:pPr marL="131445" indent="0">
              <a:buSzPct val="56250"/>
              <a:buNone/>
            </a:pPr>
            <a:r>
              <a:rPr lang="en-US" dirty="0"/>
              <a:t>Examples</a:t>
            </a:r>
          </a:p>
          <a:p>
            <a:pPr marL="588645" indent="-457200">
              <a:buSzPct val="56250"/>
            </a:pPr>
            <a:r>
              <a:rPr lang="en-US" dirty="0"/>
              <a:t>You get a raise and now have a higher annual salary</a:t>
            </a:r>
          </a:p>
          <a:p>
            <a:pPr marL="588645" indent="-457200">
              <a:buSzPct val="56250"/>
            </a:pPr>
            <a:r>
              <a:rPr lang="en-US" dirty="0"/>
              <a:t>Bureau of Labor Statistics reveals that inflation is continuing to remain at elevated levels (i.e. 8.2% YoY inflation)</a:t>
            </a:r>
          </a:p>
          <a:p>
            <a:pPr marL="131445" lvl="0" indent="0" algn="l" rtl="0">
              <a:spcBef>
                <a:spcPts val="360"/>
              </a:spcBef>
              <a:spcAft>
                <a:spcPts val="0"/>
              </a:spcAft>
              <a:buSzPct val="56250"/>
              <a:buNone/>
            </a:pPr>
            <a:endParaRPr lang="en-US" dirty="0"/>
          </a:p>
        </p:txBody>
      </p:sp>
      <p:sp>
        <p:nvSpPr>
          <p:cNvPr id="4" name="Google Shape;125;p3">
            <a:extLst>
              <a:ext uri="{FF2B5EF4-FFF2-40B4-BE49-F238E27FC236}">
                <a16:creationId xmlns:a16="http://schemas.microsoft.com/office/drawing/2014/main" id="{2487BFE2-9EC9-9052-3758-7EC47A13D17D}"/>
              </a:ext>
            </a:extLst>
          </p:cNvPr>
          <p:cNvSpPr txBox="1">
            <a:spLocks/>
          </p:cNvSpPr>
          <p:nvPr/>
        </p:nvSpPr>
        <p:spPr>
          <a:xfrm>
            <a:off x="4051250" y="359376"/>
            <a:ext cx="8229600" cy="1143000"/>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8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b="1" dirty="0"/>
              <a:t>1. Changes in Income</a:t>
            </a:r>
          </a:p>
        </p:txBody>
      </p:sp>
    </p:spTree>
    <p:extLst>
      <p:ext uri="{BB962C8B-B14F-4D97-AF65-F5344CB8AC3E}">
        <p14:creationId xmlns:p14="http://schemas.microsoft.com/office/powerpoint/2010/main" val="22044592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pic>
        <p:nvPicPr>
          <p:cNvPr id="119" name="Google Shape;119;p3"/>
          <p:cNvPicPr preferRelativeResize="0"/>
          <p:nvPr/>
        </p:nvPicPr>
        <p:blipFill rotWithShape="1">
          <a:blip r:embed="rId3">
            <a:alphaModFix/>
          </a:blip>
          <a:srcRect b="619"/>
          <a:stretch/>
        </p:blipFill>
        <p:spPr>
          <a:xfrm rot="2700000">
            <a:off x="16270669" y="-98947"/>
            <a:ext cx="2072513" cy="2059669"/>
          </a:xfrm>
          <a:prstGeom prst="rect">
            <a:avLst/>
          </a:prstGeom>
          <a:noFill/>
          <a:ln>
            <a:noFill/>
          </a:ln>
        </p:spPr>
      </p:pic>
      <p:grpSp>
        <p:nvGrpSpPr>
          <p:cNvPr id="120" name="Google Shape;120;p3"/>
          <p:cNvGrpSpPr/>
          <p:nvPr/>
        </p:nvGrpSpPr>
        <p:grpSpPr>
          <a:xfrm>
            <a:off x="0" y="8843309"/>
            <a:ext cx="18287996" cy="3230764"/>
            <a:chOff x="0" y="-38100"/>
            <a:chExt cx="4816592" cy="850900"/>
          </a:xfrm>
        </p:grpSpPr>
        <p:sp>
          <p:nvSpPr>
            <p:cNvPr id="121" name="Google Shape;121;p3"/>
            <p:cNvSpPr/>
            <p:nvPr/>
          </p:nvSpPr>
          <p:spPr>
            <a:xfrm>
              <a:off x="0" y="0"/>
              <a:ext cx="4816592" cy="342131"/>
            </a:xfrm>
            <a:custGeom>
              <a:avLst/>
              <a:gdLst/>
              <a:ahLst/>
              <a:cxnLst/>
              <a:rect l="l" t="t" r="r" b="b"/>
              <a:pathLst>
                <a:path w="4816592" h="342131" extrusionOk="0">
                  <a:moveTo>
                    <a:pt x="0" y="0"/>
                  </a:moveTo>
                  <a:lnTo>
                    <a:pt x="4816592" y="0"/>
                  </a:lnTo>
                  <a:lnTo>
                    <a:pt x="4816592" y="342131"/>
                  </a:lnTo>
                  <a:lnTo>
                    <a:pt x="0" y="342131"/>
                  </a:lnTo>
                  <a:close/>
                </a:path>
              </a:pathLst>
            </a:custGeom>
            <a:solidFill>
              <a:srgbClr val="FEC099"/>
            </a:solidFill>
            <a:ln>
              <a:noFill/>
            </a:ln>
          </p:spPr>
        </p:sp>
        <p:sp>
          <p:nvSpPr>
            <p:cNvPr id="122" name="Google Shape;122;p3"/>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pic>
        <p:nvPicPr>
          <p:cNvPr id="123" name="Google Shape;123;p3"/>
          <p:cNvPicPr preferRelativeResize="0"/>
          <p:nvPr/>
        </p:nvPicPr>
        <p:blipFill rotWithShape="1">
          <a:blip r:embed="rId4">
            <a:alphaModFix/>
          </a:blip>
          <a:srcRect/>
          <a:stretch/>
        </p:blipFill>
        <p:spPr>
          <a:xfrm>
            <a:off x="107745" y="9061043"/>
            <a:ext cx="1716191" cy="1175659"/>
          </a:xfrm>
          <a:prstGeom prst="rect">
            <a:avLst/>
          </a:prstGeom>
          <a:noFill/>
          <a:ln>
            <a:noFill/>
          </a:ln>
        </p:spPr>
      </p:pic>
      <p:pic>
        <p:nvPicPr>
          <p:cNvPr id="124" name="Google Shape;124;p3"/>
          <p:cNvPicPr preferRelativeResize="0"/>
          <p:nvPr/>
        </p:nvPicPr>
        <p:blipFill rotWithShape="1">
          <a:blip r:embed="rId5">
            <a:alphaModFix/>
          </a:blip>
          <a:srcRect/>
          <a:stretch/>
        </p:blipFill>
        <p:spPr>
          <a:xfrm>
            <a:off x="15845978" y="7130810"/>
            <a:ext cx="2733798" cy="3538897"/>
          </a:xfrm>
          <a:prstGeom prst="rect">
            <a:avLst/>
          </a:prstGeom>
          <a:noFill/>
          <a:ln>
            <a:noFill/>
          </a:ln>
        </p:spPr>
      </p:pic>
      <p:sp>
        <p:nvSpPr>
          <p:cNvPr id="126" name="Google Shape;126;p3"/>
          <p:cNvSpPr txBox="1">
            <a:spLocks noGrp="1"/>
          </p:cNvSpPr>
          <p:nvPr>
            <p:ph type="body" idx="1"/>
          </p:nvPr>
        </p:nvSpPr>
        <p:spPr>
          <a:xfrm>
            <a:off x="4572000" y="2168650"/>
            <a:ext cx="8516203" cy="3768126"/>
          </a:xfrm>
          <a:prstGeom prst="rect">
            <a:avLst/>
          </a:prstGeom>
        </p:spPr>
        <p:txBody>
          <a:bodyPr spcFirstLastPara="1" wrap="square" lIns="91425" tIns="45700" rIns="91425" bIns="45700" anchor="t" anchorCtr="0">
            <a:normAutofit/>
          </a:bodyPr>
          <a:lstStyle/>
          <a:p>
            <a:pPr marL="588645" indent="-457200">
              <a:buSzPct val="56250"/>
            </a:pPr>
            <a:r>
              <a:rPr lang="en-US" dirty="0"/>
              <a:t>Think of substitutes and complements</a:t>
            </a:r>
          </a:p>
          <a:p>
            <a:pPr marL="588645" indent="-457200">
              <a:buSzPct val="56250"/>
            </a:pPr>
            <a:endParaRPr lang="en-US" dirty="0"/>
          </a:p>
          <a:p>
            <a:pPr marL="588645" indent="-457200">
              <a:buSzPct val="56250"/>
            </a:pPr>
            <a:r>
              <a:rPr lang="en-US" dirty="0"/>
              <a:t>Example: if the price of </a:t>
            </a:r>
            <a:r>
              <a:rPr lang="en-US" dirty="0">
                <a:solidFill>
                  <a:srgbClr val="00B050"/>
                </a:solidFill>
              </a:rPr>
              <a:t>green apples </a:t>
            </a:r>
            <a:r>
              <a:rPr lang="en-US" dirty="0"/>
              <a:t>decreases,  the demand curve for </a:t>
            </a:r>
            <a:r>
              <a:rPr lang="en-US" dirty="0">
                <a:solidFill>
                  <a:srgbClr val="FF0000"/>
                </a:solidFill>
              </a:rPr>
              <a:t>red apples </a:t>
            </a:r>
            <a:r>
              <a:rPr lang="en-US" dirty="0"/>
              <a:t>shifts left → substitutes</a:t>
            </a:r>
          </a:p>
        </p:txBody>
      </p:sp>
      <p:sp>
        <p:nvSpPr>
          <p:cNvPr id="4" name="Google Shape;125;p3">
            <a:extLst>
              <a:ext uri="{FF2B5EF4-FFF2-40B4-BE49-F238E27FC236}">
                <a16:creationId xmlns:a16="http://schemas.microsoft.com/office/drawing/2014/main" id="{2487BFE2-9EC9-9052-3758-7EC47A13D17D}"/>
              </a:ext>
            </a:extLst>
          </p:cNvPr>
          <p:cNvSpPr txBox="1">
            <a:spLocks/>
          </p:cNvSpPr>
          <p:nvPr/>
        </p:nvSpPr>
        <p:spPr>
          <a:xfrm>
            <a:off x="4495870" y="359376"/>
            <a:ext cx="9296261" cy="1143000"/>
          </a:xfrm>
          <a:prstGeom prst="rect">
            <a:avLst/>
          </a:prstGeom>
          <a:noFill/>
          <a:ln>
            <a:noFill/>
          </a:ln>
        </p:spPr>
        <p:txBody>
          <a:bodyPr spcFirstLastPara="1" wrap="square" lIns="91425" tIns="45700" rIns="91425" bIns="45700" anchor="ctr" anchorCtr="0">
            <a:normAutofit fontScale="92500"/>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8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b="1" dirty="0"/>
              <a:t>2. Changes in the Prices of Related Goods </a:t>
            </a:r>
          </a:p>
        </p:txBody>
      </p:sp>
      <p:pic>
        <p:nvPicPr>
          <p:cNvPr id="4098" name="Picture 2">
            <a:extLst>
              <a:ext uri="{FF2B5EF4-FFF2-40B4-BE49-F238E27FC236}">
                <a16:creationId xmlns:a16="http://schemas.microsoft.com/office/drawing/2014/main" id="{CE65A62A-4A92-649A-B20A-073AD53B5CC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65840" y="2898581"/>
            <a:ext cx="3316406" cy="2308263"/>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a:extLst>
              <a:ext uri="{FF2B5EF4-FFF2-40B4-BE49-F238E27FC236}">
                <a16:creationId xmlns:a16="http://schemas.microsoft.com/office/drawing/2014/main" id="{314AB23B-C138-9CF5-27A1-F28B345F72D7}"/>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799" t="6137" r="15065" b="4082"/>
          <a:stretch/>
        </p:blipFill>
        <p:spPr bwMode="auto">
          <a:xfrm>
            <a:off x="6741034" y="5229480"/>
            <a:ext cx="4123542" cy="36998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FB18CC14-AB24-0476-1EBD-9188D803EDB0}"/>
              </a:ext>
            </a:extLst>
          </p:cNvPr>
          <p:cNvSpPr txBox="1"/>
          <p:nvPr/>
        </p:nvSpPr>
        <p:spPr>
          <a:xfrm>
            <a:off x="7697336" y="5170796"/>
            <a:ext cx="2210937" cy="738664"/>
          </a:xfrm>
          <a:prstGeom prst="rect">
            <a:avLst/>
          </a:prstGeom>
          <a:noFill/>
        </p:spPr>
        <p:txBody>
          <a:bodyPr wrap="square">
            <a:spAutoFit/>
          </a:bodyPr>
          <a:lstStyle/>
          <a:p>
            <a:pPr rtl="0">
              <a:spcBef>
                <a:spcPts val="0"/>
              </a:spcBef>
              <a:spcAft>
                <a:spcPts val="0"/>
              </a:spcAft>
            </a:pPr>
            <a:r>
              <a:rPr lang="en-US" sz="1400" b="0" i="0" u="none" strike="noStrike" dirty="0">
                <a:solidFill>
                  <a:srgbClr val="000000"/>
                </a:solidFill>
                <a:effectLst/>
                <a:latin typeface="Lato" panose="020F0502020204030203" pitchFamily="34" charset="0"/>
              </a:rPr>
              <a:t>Market for Red Apples</a:t>
            </a:r>
            <a:endParaRPr lang="en-US" b="0" dirty="0">
              <a:effectLst/>
            </a:endParaRPr>
          </a:p>
          <a:p>
            <a:br>
              <a:rPr lang="en-US" dirty="0"/>
            </a:br>
            <a:endParaRPr lang="en-US" dirty="0"/>
          </a:p>
        </p:txBody>
      </p:sp>
    </p:spTree>
    <p:extLst>
      <p:ext uri="{BB962C8B-B14F-4D97-AF65-F5344CB8AC3E}">
        <p14:creationId xmlns:p14="http://schemas.microsoft.com/office/powerpoint/2010/main" val="35150593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pic>
        <p:nvPicPr>
          <p:cNvPr id="119" name="Google Shape;119;p3"/>
          <p:cNvPicPr preferRelativeResize="0"/>
          <p:nvPr/>
        </p:nvPicPr>
        <p:blipFill rotWithShape="1">
          <a:blip r:embed="rId3">
            <a:alphaModFix/>
          </a:blip>
          <a:srcRect b="619"/>
          <a:stretch/>
        </p:blipFill>
        <p:spPr>
          <a:xfrm rot="2700000">
            <a:off x="16270669" y="-98947"/>
            <a:ext cx="2072513" cy="2059669"/>
          </a:xfrm>
          <a:prstGeom prst="rect">
            <a:avLst/>
          </a:prstGeom>
          <a:noFill/>
          <a:ln>
            <a:noFill/>
          </a:ln>
        </p:spPr>
      </p:pic>
      <p:grpSp>
        <p:nvGrpSpPr>
          <p:cNvPr id="120" name="Google Shape;120;p3"/>
          <p:cNvGrpSpPr/>
          <p:nvPr/>
        </p:nvGrpSpPr>
        <p:grpSpPr>
          <a:xfrm>
            <a:off x="0" y="8843309"/>
            <a:ext cx="18287996" cy="3230764"/>
            <a:chOff x="0" y="-38100"/>
            <a:chExt cx="4816592" cy="850900"/>
          </a:xfrm>
        </p:grpSpPr>
        <p:sp>
          <p:nvSpPr>
            <p:cNvPr id="121" name="Google Shape;121;p3"/>
            <p:cNvSpPr/>
            <p:nvPr/>
          </p:nvSpPr>
          <p:spPr>
            <a:xfrm>
              <a:off x="0" y="0"/>
              <a:ext cx="4816592" cy="342131"/>
            </a:xfrm>
            <a:custGeom>
              <a:avLst/>
              <a:gdLst/>
              <a:ahLst/>
              <a:cxnLst/>
              <a:rect l="l" t="t" r="r" b="b"/>
              <a:pathLst>
                <a:path w="4816592" h="342131" extrusionOk="0">
                  <a:moveTo>
                    <a:pt x="0" y="0"/>
                  </a:moveTo>
                  <a:lnTo>
                    <a:pt x="4816592" y="0"/>
                  </a:lnTo>
                  <a:lnTo>
                    <a:pt x="4816592" y="342131"/>
                  </a:lnTo>
                  <a:lnTo>
                    <a:pt x="0" y="342131"/>
                  </a:lnTo>
                  <a:close/>
                </a:path>
              </a:pathLst>
            </a:custGeom>
            <a:solidFill>
              <a:srgbClr val="FEC099"/>
            </a:solidFill>
            <a:ln>
              <a:noFill/>
            </a:ln>
          </p:spPr>
        </p:sp>
        <p:sp>
          <p:nvSpPr>
            <p:cNvPr id="122" name="Google Shape;122;p3"/>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pic>
        <p:nvPicPr>
          <p:cNvPr id="123" name="Google Shape;123;p3"/>
          <p:cNvPicPr preferRelativeResize="0"/>
          <p:nvPr/>
        </p:nvPicPr>
        <p:blipFill rotWithShape="1">
          <a:blip r:embed="rId4">
            <a:alphaModFix/>
          </a:blip>
          <a:srcRect/>
          <a:stretch/>
        </p:blipFill>
        <p:spPr>
          <a:xfrm>
            <a:off x="107745" y="9061043"/>
            <a:ext cx="1716191" cy="1175659"/>
          </a:xfrm>
          <a:prstGeom prst="rect">
            <a:avLst/>
          </a:prstGeom>
          <a:noFill/>
          <a:ln>
            <a:noFill/>
          </a:ln>
        </p:spPr>
      </p:pic>
      <p:pic>
        <p:nvPicPr>
          <p:cNvPr id="124" name="Google Shape;124;p3"/>
          <p:cNvPicPr preferRelativeResize="0"/>
          <p:nvPr/>
        </p:nvPicPr>
        <p:blipFill rotWithShape="1">
          <a:blip r:embed="rId5">
            <a:alphaModFix/>
          </a:blip>
          <a:srcRect/>
          <a:stretch/>
        </p:blipFill>
        <p:spPr>
          <a:xfrm>
            <a:off x="15845978" y="7130810"/>
            <a:ext cx="2733798" cy="3538897"/>
          </a:xfrm>
          <a:prstGeom prst="rect">
            <a:avLst/>
          </a:prstGeom>
          <a:noFill/>
          <a:ln>
            <a:noFill/>
          </a:ln>
        </p:spPr>
      </p:pic>
      <p:sp>
        <p:nvSpPr>
          <p:cNvPr id="126" name="Google Shape;126;p3"/>
          <p:cNvSpPr txBox="1">
            <a:spLocks noGrp="1"/>
          </p:cNvSpPr>
          <p:nvPr>
            <p:ph type="body" idx="1"/>
          </p:nvPr>
        </p:nvSpPr>
        <p:spPr>
          <a:xfrm>
            <a:off x="4885899" y="2168650"/>
            <a:ext cx="8516203" cy="3768126"/>
          </a:xfrm>
          <a:prstGeom prst="rect">
            <a:avLst/>
          </a:prstGeom>
        </p:spPr>
        <p:txBody>
          <a:bodyPr spcFirstLastPara="1" wrap="square" lIns="91425" tIns="45700" rIns="91425" bIns="45700" anchor="t" anchorCtr="0">
            <a:normAutofit/>
          </a:bodyPr>
          <a:lstStyle/>
          <a:p>
            <a:pPr marL="131445" indent="0">
              <a:buSzPct val="56250"/>
              <a:buNone/>
            </a:pPr>
            <a:r>
              <a:rPr lang="en-US" dirty="0"/>
              <a:t>Example: if the price of coffee increases</a:t>
            </a:r>
          </a:p>
          <a:p>
            <a:pPr marL="588645" indent="-457200">
              <a:buSzPct val="56250"/>
            </a:pPr>
            <a:r>
              <a:rPr lang="en-US" dirty="0"/>
              <a:t>Complement: cream </a:t>
            </a:r>
          </a:p>
        </p:txBody>
      </p:sp>
      <p:sp>
        <p:nvSpPr>
          <p:cNvPr id="4" name="Google Shape;125;p3">
            <a:extLst>
              <a:ext uri="{FF2B5EF4-FFF2-40B4-BE49-F238E27FC236}">
                <a16:creationId xmlns:a16="http://schemas.microsoft.com/office/drawing/2014/main" id="{2487BFE2-9EC9-9052-3758-7EC47A13D17D}"/>
              </a:ext>
            </a:extLst>
          </p:cNvPr>
          <p:cNvSpPr txBox="1">
            <a:spLocks/>
          </p:cNvSpPr>
          <p:nvPr/>
        </p:nvSpPr>
        <p:spPr>
          <a:xfrm>
            <a:off x="4495870" y="359376"/>
            <a:ext cx="9296261" cy="1143000"/>
          </a:xfrm>
          <a:prstGeom prst="rect">
            <a:avLst/>
          </a:prstGeom>
          <a:noFill/>
          <a:ln>
            <a:noFill/>
          </a:ln>
        </p:spPr>
        <p:txBody>
          <a:bodyPr spcFirstLastPara="1" wrap="square" lIns="91425" tIns="45700" rIns="91425" bIns="45700" anchor="ctr" anchorCtr="0">
            <a:normAutofit fontScale="92500"/>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8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b="1" dirty="0"/>
              <a:t>2. Changes in the Prices of Related Goods </a:t>
            </a:r>
          </a:p>
        </p:txBody>
      </p:sp>
      <p:pic>
        <p:nvPicPr>
          <p:cNvPr id="4104" name="Picture 8">
            <a:extLst>
              <a:ext uri="{FF2B5EF4-FFF2-40B4-BE49-F238E27FC236}">
                <a16:creationId xmlns:a16="http://schemas.microsoft.com/office/drawing/2014/main" id="{314AB23B-C138-9CF5-27A1-F28B345F72D7}"/>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799" t="6137" r="15065" b="4082"/>
          <a:stretch/>
        </p:blipFill>
        <p:spPr bwMode="auto">
          <a:xfrm>
            <a:off x="8964661" y="5143500"/>
            <a:ext cx="4123542" cy="36998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FB18CC14-AB24-0476-1EBD-9188D803EDB0}"/>
              </a:ext>
            </a:extLst>
          </p:cNvPr>
          <p:cNvSpPr txBox="1"/>
          <p:nvPr/>
        </p:nvSpPr>
        <p:spPr>
          <a:xfrm>
            <a:off x="10207566" y="5126903"/>
            <a:ext cx="1692323" cy="307777"/>
          </a:xfrm>
          <a:prstGeom prst="rect">
            <a:avLst/>
          </a:prstGeom>
          <a:noFill/>
        </p:spPr>
        <p:txBody>
          <a:bodyPr wrap="square">
            <a:spAutoFit/>
          </a:bodyPr>
          <a:lstStyle/>
          <a:p>
            <a:pPr rtl="0">
              <a:spcBef>
                <a:spcPts val="0"/>
              </a:spcBef>
              <a:spcAft>
                <a:spcPts val="0"/>
              </a:spcAft>
            </a:pPr>
            <a:r>
              <a:rPr lang="en-US" sz="1400" b="0" i="0" u="none" strike="noStrike" dirty="0">
                <a:solidFill>
                  <a:srgbClr val="000000"/>
                </a:solidFill>
                <a:effectLst/>
                <a:latin typeface="Lato" panose="020F0502020204030203" pitchFamily="34" charset="0"/>
              </a:rPr>
              <a:t>Market for Cream</a:t>
            </a:r>
            <a:endParaRPr lang="en-US" dirty="0"/>
          </a:p>
        </p:txBody>
      </p:sp>
      <p:pic>
        <p:nvPicPr>
          <p:cNvPr id="5126" name="Picture 6" descr="Sweet Cream Iced Coffee Recipe - Sweetphi">
            <a:extLst>
              <a:ext uri="{FF2B5EF4-FFF2-40B4-BE49-F238E27FC236}">
                <a16:creationId xmlns:a16="http://schemas.microsoft.com/office/drawing/2014/main" id="{A18658EF-5E82-A497-1747-EFCE92E446B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24404" y="4623162"/>
            <a:ext cx="2641140" cy="39597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09134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pic>
        <p:nvPicPr>
          <p:cNvPr id="119" name="Google Shape;119;p3"/>
          <p:cNvPicPr preferRelativeResize="0"/>
          <p:nvPr/>
        </p:nvPicPr>
        <p:blipFill rotWithShape="1">
          <a:blip r:embed="rId3">
            <a:alphaModFix/>
          </a:blip>
          <a:srcRect b="619"/>
          <a:stretch/>
        </p:blipFill>
        <p:spPr>
          <a:xfrm rot="2700000">
            <a:off x="16270669" y="-98947"/>
            <a:ext cx="2072513" cy="2059669"/>
          </a:xfrm>
          <a:prstGeom prst="rect">
            <a:avLst/>
          </a:prstGeom>
          <a:noFill/>
          <a:ln>
            <a:noFill/>
          </a:ln>
        </p:spPr>
      </p:pic>
      <p:grpSp>
        <p:nvGrpSpPr>
          <p:cNvPr id="120" name="Google Shape;120;p3"/>
          <p:cNvGrpSpPr/>
          <p:nvPr/>
        </p:nvGrpSpPr>
        <p:grpSpPr>
          <a:xfrm>
            <a:off x="0" y="8843309"/>
            <a:ext cx="18287996" cy="3230764"/>
            <a:chOff x="0" y="-38100"/>
            <a:chExt cx="4816592" cy="850900"/>
          </a:xfrm>
        </p:grpSpPr>
        <p:sp>
          <p:nvSpPr>
            <p:cNvPr id="121" name="Google Shape;121;p3"/>
            <p:cNvSpPr/>
            <p:nvPr/>
          </p:nvSpPr>
          <p:spPr>
            <a:xfrm>
              <a:off x="0" y="0"/>
              <a:ext cx="4816592" cy="342131"/>
            </a:xfrm>
            <a:custGeom>
              <a:avLst/>
              <a:gdLst/>
              <a:ahLst/>
              <a:cxnLst/>
              <a:rect l="l" t="t" r="r" b="b"/>
              <a:pathLst>
                <a:path w="4816592" h="342131" extrusionOk="0">
                  <a:moveTo>
                    <a:pt x="0" y="0"/>
                  </a:moveTo>
                  <a:lnTo>
                    <a:pt x="4816592" y="0"/>
                  </a:lnTo>
                  <a:lnTo>
                    <a:pt x="4816592" y="342131"/>
                  </a:lnTo>
                  <a:lnTo>
                    <a:pt x="0" y="342131"/>
                  </a:lnTo>
                  <a:close/>
                </a:path>
              </a:pathLst>
            </a:custGeom>
            <a:solidFill>
              <a:srgbClr val="FEC099"/>
            </a:solidFill>
            <a:ln>
              <a:noFill/>
            </a:ln>
          </p:spPr>
        </p:sp>
        <p:sp>
          <p:nvSpPr>
            <p:cNvPr id="122" name="Google Shape;122;p3"/>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pic>
        <p:nvPicPr>
          <p:cNvPr id="123" name="Google Shape;123;p3"/>
          <p:cNvPicPr preferRelativeResize="0"/>
          <p:nvPr/>
        </p:nvPicPr>
        <p:blipFill rotWithShape="1">
          <a:blip r:embed="rId4">
            <a:alphaModFix/>
          </a:blip>
          <a:srcRect/>
          <a:stretch/>
        </p:blipFill>
        <p:spPr>
          <a:xfrm>
            <a:off x="107745" y="9061043"/>
            <a:ext cx="1716191" cy="1175659"/>
          </a:xfrm>
          <a:prstGeom prst="rect">
            <a:avLst/>
          </a:prstGeom>
          <a:noFill/>
          <a:ln>
            <a:noFill/>
          </a:ln>
        </p:spPr>
      </p:pic>
      <p:pic>
        <p:nvPicPr>
          <p:cNvPr id="124" name="Google Shape;124;p3"/>
          <p:cNvPicPr preferRelativeResize="0"/>
          <p:nvPr/>
        </p:nvPicPr>
        <p:blipFill rotWithShape="1">
          <a:blip r:embed="rId5">
            <a:alphaModFix/>
          </a:blip>
          <a:srcRect/>
          <a:stretch/>
        </p:blipFill>
        <p:spPr>
          <a:xfrm>
            <a:off x="15845978" y="7130810"/>
            <a:ext cx="2733798" cy="3538897"/>
          </a:xfrm>
          <a:prstGeom prst="rect">
            <a:avLst/>
          </a:prstGeom>
          <a:noFill/>
          <a:ln>
            <a:noFill/>
          </a:ln>
        </p:spPr>
      </p:pic>
      <p:sp>
        <p:nvSpPr>
          <p:cNvPr id="126" name="Google Shape;126;p3"/>
          <p:cNvSpPr txBox="1">
            <a:spLocks noGrp="1"/>
          </p:cNvSpPr>
          <p:nvPr>
            <p:ph type="body" idx="1"/>
          </p:nvPr>
        </p:nvSpPr>
        <p:spPr>
          <a:xfrm>
            <a:off x="4885899" y="2168650"/>
            <a:ext cx="8516203" cy="3768126"/>
          </a:xfrm>
          <a:prstGeom prst="rect">
            <a:avLst/>
          </a:prstGeom>
        </p:spPr>
        <p:txBody>
          <a:bodyPr spcFirstLastPara="1" wrap="square" lIns="91425" tIns="45700" rIns="91425" bIns="45700" anchor="t" anchorCtr="0">
            <a:normAutofit/>
          </a:bodyPr>
          <a:lstStyle/>
          <a:p>
            <a:pPr marL="588645" indent="-457200">
              <a:buSzPct val="56250"/>
            </a:pPr>
            <a:r>
              <a:rPr lang="en-US" dirty="0"/>
              <a:t>Consumers are very responsive to new information</a:t>
            </a:r>
          </a:p>
          <a:p>
            <a:pPr marL="588645" indent="-457200">
              <a:buSzPct val="56250"/>
            </a:pPr>
            <a:r>
              <a:rPr lang="en-US" dirty="0"/>
              <a:t>Example: if new credible research concludes that pineapples are beneficial for your health</a:t>
            </a:r>
          </a:p>
        </p:txBody>
      </p:sp>
      <p:sp>
        <p:nvSpPr>
          <p:cNvPr id="4" name="Google Shape;125;p3">
            <a:extLst>
              <a:ext uri="{FF2B5EF4-FFF2-40B4-BE49-F238E27FC236}">
                <a16:creationId xmlns:a16="http://schemas.microsoft.com/office/drawing/2014/main" id="{2487BFE2-9EC9-9052-3758-7EC47A13D17D}"/>
              </a:ext>
            </a:extLst>
          </p:cNvPr>
          <p:cNvSpPr txBox="1">
            <a:spLocks/>
          </p:cNvSpPr>
          <p:nvPr/>
        </p:nvSpPr>
        <p:spPr>
          <a:xfrm>
            <a:off x="4495870" y="359376"/>
            <a:ext cx="9296261" cy="1143000"/>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8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b="1" dirty="0"/>
              <a:t>3. Changes in Information</a:t>
            </a:r>
          </a:p>
        </p:txBody>
      </p:sp>
      <p:pic>
        <p:nvPicPr>
          <p:cNvPr id="6146" name="Picture 2" descr="Buy Jumbo Golden Pineapple Online | Walmart Canada">
            <a:extLst>
              <a:ext uri="{FF2B5EF4-FFF2-40B4-BE49-F238E27FC236}">
                <a16:creationId xmlns:a16="http://schemas.microsoft.com/office/drawing/2014/main" id="{1D9271AC-A102-546E-9329-593B4C3CE33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63275" y="4833601"/>
            <a:ext cx="2361449" cy="35388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05418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pic>
        <p:nvPicPr>
          <p:cNvPr id="119" name="Google Shape;119;p3"/>
          <p:cNvPicPr preferRelativeResize="0"/>
          <p:nvPr/>
        </p:nvPicPr>
        <p:blipFill rotWithShape="1">
          <a:blip r:embed="rId3">
            <a:alphaModFix/>
          </a:blip>
          <a:srcRect b="619"/>
          <a:stretch/>
        </p:blipFill>
        <p:spPr>
          <a:xfrm rot="2700000">
            <a:off x="16270669" y="-98947"/>
            <a:ext cx="2072513" cy="2059669"/>
          </a:xfrm>
          <a:prstGeom prst="rect">
            <a:avLst/>
          </a:prstGeom>
          <a:noFill/>
          <a:ln>
            <a:noFill/>
          </a:ln>
        </p:spPr>
      </p:pic>
      <p:grpSp>
        <p:nvGrpSpPr>
          <p:cNvPr id="120" name="Google Shape;120;p3"/>
          <p:cNvGrpSpPr/>
          <p:nvPr/>
        </p:nvGrpSpPr>
        <p:grpSpPr>
          <a:xfrm>
            <a:off x="0" y="8843309"/>
            <a:ext cx="18287996" cy="3230764"/>
            <a:chOff x="0" y="-38100"/>
            <a:chExt cx="4816592" cy="850900"/>
          </a:xfrm>
        </p:grpSpPr>
        <p:sp>
          <p:nvSpPr>
            <p:cNvPr id="121" name="Google Shape;121;p3"/>
            <p:cNvSpPr/>
            <p:nvPr/>
          </p:nvSpPr>
          <p:spPr>
            <a:xfrm>
              <a:off x="0" y="0"/>
              <a:ext cx="4816592" cy="342131"/>
            </a:xfrm>
            <a:custGeom>
              <a:avLst/>
              <a:gdLst/>
              <a:ahLst/>
              <a:cxnLst/>
              <a:rect l="l" t="t" r="r" b="b"/>
              <a:pathLst>
                <a:path w="4816592" h="342131" extrusionOk="0">
                  <a:moveTo>
                    <a:pt x="0" y="0"/>
                  </a:moveTo>
                  <a:lnTo>
                    <a:pt x="4816592" y="0"/>
                  </a:lnTo>
                  <a:lnTo>
                    <a:pt x="4816592" y="342131"/>
                  </a:lnTo>
                  <a:lnTo>
                    <a:pt x="0" y="342131"/>
                  </a:lnTo>
                  <a:close/>
                </a:path>
              </a:pathLst>
            </a:custGeom>
            <a:solidFill>
              <a:srgbClr val="FEC099"/>
            </a:solidFill>
            <a:ln>
              <a:noFill/>
            </a:ln>
          </p:spPr>
        </p:sp>
        <p:sp>
          <p:nvSpPr>
            <p:cNvPr id="122" name="Google Shape;122;p3"/>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pic>
        <p:nvPicPr>
          <p:cNvPr id="123" name="Google Shape;123;p3"/>
          <p:cNvPicPr preferRelativeResize="0"/>
          <p:nvPr/>
        </p:nvPicPr>
        <p:blipFill rotWithShape="1">
          <a:blip r:embed="rId4">
            <a:alphaModFix/>
          </a:blip>
          <a:srcRect/>
          <a:stretch/>
        </p:blipFill>
        <p:spPr>
          <a:xfrm>
            <a:off x="107745" y="9061043"/>
            <a:ext cx="1716191" cy="1175659"/>
          </a:xfrm>
          <a:prstGeom prst="rect">
            <a:avLst/>
          </a:prstGeom>
          <a:noFill/>
          <a:ln>
            <a:noFill/>
          </a:ln>
        </p:spPr>
      </p:pic>
      <p:pic>
        <p:nvPicPr>
          <p:cNvPr id="124" name="Google Shape;124;p3"/>
          <p:cNvPicPr preferRelativeResize="0"/>
          <p:nvPr/>
        </p:nvPicPr>
        <p:blipFill rotWithShape="1">
          <a:blip r:embed="rId5">
            <a:alphaModFix/>
          </a:blip>
          <a:srcRect/>
          <a:stretch/>
        </p:blipFill>
        <p:spPr>
          <a:xfrm>
            <a:off x="15845978" y="7130810"/>
            <a:ext cx="2733798" cy="3538897"/>
          </a:xfrm>
          <a:prstGeom prst="rect">
            <a:avLst/>
          </a:prstGeom>
          <a:noFill/>
          <a:ln>
            <a:noFill/>
          </a:ln>
        </p:spPr>
      </p:pic>
      <p:sp>
        <p:nvSpPr>
          <p:cNvPr id="126" name="Google Shape;126;p3"/>
          <p:cNvSpPr txBox="1">
            <a:spLocks noGrp="1"/>
          </p:cNvSpPr>
          <p:nvPr>
            <p:ph type="body" idx="1"/>
          </p:nvPr>
        </p:nvSpPr>
        <p:spPr>
          <a:xfrm>
            <a:off x="4885899" y="2168650"/>
            <a:ext cx="8516203" cy="3768126"/>
          </a:xfrm>
          <a:prstGeom prst="rect">
            <a:avLst/>
          </a:prstGeom>
        </p:spPr>
        <p:txBody>
          <a:bodyPr spcFirstLastPara="1" wrap="square" lIns="91425" tIns="45700" rIns="91425" bIns="45700" anchor="t" anchorCtr="0">
            <a:normAutofit/>
          </a:bodyPr>
          <a:lstStyle/>
          <a:p>
            <a:pPr marL="588645" indent="-457200">
              <a:buSzPct val="56250"/>
            </a:pPr>
            <a:r>
              <a:rPr lang="en-US" dirty="0"/>
              <a:t>Example: if consumers now think </a:t>
            </a:r>
            <a:r>
              <a:rPr lang="en-US" dirty="0" err="1"/>
              <a:t>Vessis</a:t>
            </a:r>
            <a:r>
              <a:rPr lang="en-US" dirty="0"/>
              <a:t> are the new trend, Nikes are out of fashion</a:t>
            </a:r>
          </a:p>
        </p:txBody>
      </p:sp>
      <p:sp>
        <p:nvSpPr>
          <p:cNvPr id="4" name="Google Shape;125;p3">
            <a:extLst>
              <a:ext uri="{FF2B5EF4-FFF2-40B4-BE49-F238E27FC236}">
                <a16:creationId xmlns:a16="http://schemas.microsoft.com/office/drawing/2014/main" id="{2487BFE2-9EC9-9052-3758-7EC47A13D17D}"/>
              </a:ext>
            </a:extLst>
          </p:cNvPr>
          <p:cNvSpPr txBox="1">
            <a:spLocks/>
          </p:cNvSpPr>
          <p:nvPr/>
        </p:nvSpPr>
        <p:spPr>
          <a:xfrm>
            <a:off x="4495870" y="359376"/>
            <a:ext cx="9296261" cy="1143000"/>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8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b="1" dirty="0"/>
              <a:t>4. Changes in Consumer Tastes</a:t>
            </a:r>
          </a:p>
        </p:txBody>
      </p:sp>
      <p:pic>
        <p:nvPicPr>
          <p:cNvPr id="7172" name="Picture 4" descr="Shipping | Vessi Footwear Canada 🇨🇦">
            <a:extLst>
              <a:ext uri="{FF2B5EF4-FFF2-40B4-BE49-F238E27FC236}">
                <a16:creationId xmlns:a16="http://schemas.microsoft.com/office/drawing/2014/main" id="{5F6F36DD-E24C-067B-8827-6CD1AF3544E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47647" y="4181157"/>
            <a:ext cx="2936543" cy="2949653"/>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descr="Hidden meaning of 11 world's most famous logos - Nike | The Economic Times">
            <a:extLst>
              <a:ext uri="{FF2B5EF4-FFF2-40B4-BE49-F238E27FC236}">
                <a16:creationId xmlns:a16="http://schemas.microsoft.com/office/drawing/2014/main" id="{2196AEAA-0E81-14E5-1AD7-C2AF171192A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03812" y="4835411"/>
            <a:ext cx="2188190" cy="16411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25427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pic>
        <p:nvPicPr>
          <p:cNvPr id="119" name="Google Shape;119;p3"/>
          <p:cNvPicPr preferRelativeResize="0"/>
          <p:nvPr/>
        </p:nvPicPr>
        <p:blipFill rotWithShape="1">
          <a:blip r:embed="rId3">
            <a:alphaModFix/>
          </a:blip>
          <a:srcRect b="619"/>
          <a:stretch/>
        </p:blipFill>
        <p:spPr>
          <a:xfrm rot="2700000">
            <a:off x="16270669" y="-98947"/>
            <a:ext cx="2072513" cy="2059669"/>
          </a:xfrm>
          <a:prstGeom prst="rect">
            <a:avLst/>
          </a:prstGeom>
          <a:noFill/>
          <a:ln>
            <a:noFill/>
          </a:ln>
        </p:spPr>
      </p:pic>
      <p:grpSp>
        <p:nvGrpSpPr>
          <p:cNvPr id="120" name="Google Shape;120;p3"/>
          <p:cNvGrpSpPr/>
          <p:nvPr/>
        </p:nvGrpSpPr>
        <p:grpSpPr>
          <a:xfrm>
            <a:off x="0" y="8843309"/>
            <a:ext cx="18287996" cy="3230764"/>
            <a:chOff x="0" y="-38100"/>
            <a:chExt cx="4816592" cy="850900"/>
          </a:xfrm>
        </p:grpSpPr>
        <p:sp>
          <p:nvSpPr>
            <p:cNvPr id="121" name="Google Shape;121;p3"/>
            <p:cNvSpPr/>
            <p:nvPr/>
          </p:nvSpPr>
          <p:spPr>
            <a:xfrm>
              <a:off x="0" y="0"/>
              <a:ext cx="4816592" cy="342131"/>
            </a:xfrm>
            <a:custGeom>
              <a:avLst/>
              <a:gdLst/>
              <a:ahLst/>
              <a:cxnLst/>
              <a:rect l="l" t="t" r="r" b="b"/>
              <a:pathLst>
                <a:path w="4816592" h="342131" extrusionOk="0">
                  <a:moveTo>
                    <a:pt x="0" y="0"/>
                  </a:moveTo>
                  <a:lnTo>
                    <a:pt x="4816592" y="0"/>
                  </a:lnTo>
                  <a:lnTo>
                    <a:pt x="4816592" y="342131"/>
                  </a:lnTo>
                  <a:lnTo>
                    <a:pt x="0" y="342131"/>
                  </a:lnTo>
                  <a:close/>
                </a:path>
              </a:pathLst>
            </a:custGeom>
            <a:solidFill>
              <a:srgbClr val="FEC099"/>
            </a:solidFill>
            <a:ln>
              <a:noFill/>
            </a:ln>
          </p:spPr>
        </p:sp>
        <p:sp>
          <p:nvSpPr>
            <p:cNvPr id="122" name="Google Shape;122;p3"/>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pic>
        <p:nvPicPr>
          <p:cNvPr id="123" name="Google Shape;123;p3"/>
          <p:cNvPicPr preferRelativeResize="0"/>
          <p:nvPr/>
        </p:nvPicPr>
        <p:blipFill rotWithShape="1">
          <a:blip r:embed="rId4">
            <a:alphaModFix/>
          </a:blip>
          <a:srcRect/>
          <a:stretch/>
        </p:blipFill>
        <p:spPr>
          <a:xfrm>
            <a:off x="107745" y="9061043"/>
            <a:ext cx="1716191" cy="1175659"/>
          </a:xfrm>
          <a:prstGeom prst="rect">
            <a:avLst/>
          </a:prstGeom>
          <a:noFill/>
          <a:ln>
            <a:noFill/>
          </a:ln>
        </p:spPr>
      </p:pic>
      <p:pic>
        <p:nvPicPr>
          <p:cNvPr id="124" name="Google Shape;124;p3"/>
          <p:cNvPicPr preferRelativeResize="0"/>
          <p:nvPr/>
        </p:nvPicPr>
        <p:blipFill rotWithShape="1">
          <a:blip r:embed="rId5">
            <a:alphaModFix/>
          </a:blip>
          <a:srcRect/>
          <a:stretch/>
        </p:blipFill>
        <p:spPr>
          <a:xfrm>
            <a:off x="15845978" y="7130810"/>
            <a:ext cx="2733798" cy="3538897"/>
          </a:xfrm>
          <a:prstGeom prst="rect">
            <a:avLst/>
          </a:prstGeom>
          <a:noFill/>
          <a:ln>
            <a:noFill/>
          </a:ln>
        </p:spPr>
      </p:pic>
      <p:sp>
        <p:nvSpPr>
          <p:cNvPr id="125" name="Google Shape;125;p3"/>
          <p:cNvSpPr txBox="1">
            <a:spLocks noGrp="1"/>
          </p:cNvSpPr>
          <p:nvPr>
            <p:ph type="title"/>
          </p:nvPr>
        </p:nvSpPr>
        <p:spPr>
          <a:xfrm>
            <a:off x="4051250" y="359376"/>
            <a:ext cx="8229600" cy="11430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US" b="1" dirty="0"/>
              <a:t>Question 2</a:t>
            </a:r>
            <a:endParaRPr b="1" dirty="0"/>
          </a:p>
        </p:txBody>
      </p:sp>
      <p:sp>
        <p:nvSpPr>
          <p:cNvPr id="126" name="Google Shape;126;p3"/>
          <p:cNvSpPr txBox="1">
            <a:spLocks noGrp="1"/>
          </p:cNvSpPr>
          <p:nvPr>
            <p:ph type="body" idx="1"/>
          </p:nvPr>
        </p:nvSpPr>
        <p:spPr>
          <a:xfrm>
            <a:off x="4572000" y="2168650"/>
            <a:ext cx="8229600" cy="6761400"/>
          </a:xfrm>
          <a:prstGeom prst="rect">
            <a:avLst/>
          </a:prstGeom>
        </p:spPr>
        <p:txBody>
          <a:bodyPr spcFirstLastPara="1" wrap="square" lIns="91425" tIns="45700" rIns="91425" bIns="45700" anchor="t" anchorCtr="0">
            <a:normAutofit/>
          </a:bodyPr>
          <a:lstStyle/>
          <a:p>
            <a:pPr marL="131445" lvl="0" indent="0" algn="l" rtl="0">
              <a:spcBef>
                <a:spcPts val="360"/>
              </a:spcBef>
              <a:spcAft>
                <a:spcPts val="0"/>
              </a:spcAft>
              <a:buSzPct val="56250"/>
              <a:buNone/>
            </a:pPr>
            <a:r>
              <a:rPr lang="en-US" dirty="0"/>
              <a:t>Consider the market for coffee as shown below. Coffee is a normal good (demand increases when income increases). Which of the following events might have caused the demand curve to shift to the left (D1 to D2)?</a:t>
            </a:r>
          </a:p>
          <a:p>
            <a:pPr marL="131445" lvl="0" indent="0" algn="l" rtl="0">
              <a:spcBef>
                <a:spcPts val="360"/>
              </a:spcBef>
              <a:spcAft>
                <a:spcPts val="0"/>
              </a:spcAft>
              <a:buSzPct val="56250"/>
              <a:buNone/>
            </a:pPr>
            <a:endParaRPr lang="en-US" dirty="0"/>
          </a:p>
          <a:p>
            <a:pPr marL="645795" lvl="0" indent="-514350" algn="l" rtl="0">
              <a:spcBef>
                <a:spcPts val="360"/>
              </a:spcBef>
              <a:spcAft>
                <a:spcPts val="0"/>
              </a:spcAft>
              <a:buSzPct val="56250"/>
              <a:buFont typeface="+mj-lt"/>
              <a:buAutoNum type="alphaUcPeriod"/>
            </a:pPr>
            <a:r>
              <a:rPr lang="en-US" dirty="0"/>
              <a:t>An increase in consumer incomes</a:t>
            </a:r>
          </a:p>
          <a:p>
            <a:pPr marL="645795" lvl="0" indent="-514350" algn="l" rtl="0">
              <a:spcBef>
                <a:spcPts val="360"/>
              </a:spcBef>
              <a:spcAft>
                <a:spcPts val="0"/>
              </a:spcAft>
              <a:buSzPct val="56250"/>
              <a:buFont typeface="+mj-lt"/>
              <a:buAutoNum type="alphaUcPeriod"/>
            </a:pPr>
            <a:r>
              <a:rPr lang="en-US" dirty="0"/>
              <a:t>A decrease in consumer incomes</a:t>
            </a:r>
          </a:p>
          <a:p>
            <a:pPr marL="645795" lvl="0" indent="-514350" algn="l" rtl="0">
              <a:spcBef>
                <a:spcPts val="360"/>
              </a:spcBef>
              <a:spcAft>
                <a:spcPts val="0"/>
              </a:spcAft>
              <a:buSzPct val="56250"/>
              <a:buFont typeface="+mj-lt"/>
              <a:buAutoNum type="alphaUcPeriod"/>
            </a:pPr>
            <a:r>
              <a:rPr lang="en-US" dirty="0"/>
              <a:t>A decrease in the price of tea</a:t>
            </a:r>
          </a:p>
          <a:p>
            <a:pPr marL="645795" lvl="0" indent="-514350" algn="l" rtl="0">
              <a:spcBef>
                <a:spcPts val="360"/>
              </a:spcBef>
              <a:spcAft>
                <a:spcPts val="0"/>
              </a:spcAft>
              <a:buSzPct val="56250"/>
              <a:buFont typeface="+mj-lt"/>
              <a:buAutoNum type="alphaUcPeriod"/>
            </a:pPr>
            <a:r>
              <a:rPr lang="en-US" dirty="0"/>
              <a:t>An increase in the price of coffee</a:t>
            </a:r>
          </a:p>
          <a:p>
            <a:pPr marL="645795" lvl="0" indent="-514350" algn="l" rtl="0">
              <a:spcBef>
                <a:spcPts val="360"/>
              </a:spcBef>
              <a:spcAft>
                <a:spcPts val="0"/>
              </a:spcAft>
              <a:buSzPct val="56250"/>
              <a:buFont typeface="+mj-lt"/>
              <a:buAutoNum type="alphaUcPeriod"/>
            </a:pPr>
            <a:r>
              <a:rPr lang="en-US" dirty="0"/>
              <a:t>B and C</a:t>
            </a:r>
          </a:p>
        </p:txBody>
      </p:sp>
      <p:pic>
        <p:nvPicPr>
          <p:cNvPr id="8194" name="Picture 2">
            <a:extLst>
              <a:ext uri="{FF2B5EF4-FFF2-40B4-BE49-F238E27FC236}">
                <a16:creationId xmlns:a16="http://schemas.microsoft.com/office/drawing/2014/main" id="{C5E7F395-D8C8-FF30-0F9E-9E180E6CD3C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801600" y="3008849"/>
            <a:ext cx="5150139" cy="39667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98376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pic>
        <p:nvPicPr>
          <p:cNvPr id="119" name="Google Shape;119;p3"/>
          <p:cNvPicPr preferRelativeResize="0"/>
          <p:nvPr/>
        </p:nvPicPr>
        <p:blipFill rotWithShape="1">
          <a:blip r:embed="rId3">
            <a:alphaModFix/>
          </a:blip>
          <a:srcRect b="619"/>
          <a:stretch/>
        </p:blipFill>
        <p:spPr>
          <a:xfrm rot="2700000">
            <a:off x="16270669" y="-98947"/>
            <a:ext cx="2072513" cy="2059669"/>
          </a:xfrm>
          <a:prstGeom prst="rect">
            <a:avLst/>
          </a:prstGeom>
          <a:noFill/>
          <a:ln>
            <a:noFill/>
          </a:ln>
        </p:spPr>
      </p:pic>
      <p:grpSp>
        <p:nvGrpSpPr>
          <p:cNvPr id="120" name="Google Shape;120;p3"/>
          <p:cNvGrpSpPr/>
          <p:nvPr/>
        </p:nvGrpSpPr>
        <p:grpSpPr>
          <a:xfrm>
            <a:off x="0" y="8843309"/>
            <a:ext cx="18287996" cy="3230764"/>
            <a:chOff x="0" y="-38100"/>
            <a:chExt cx="4816592" cy="850900"/>
          </a:xfrm>
        </p:grpSpPr>
        <p:sp>
          <p:nvSpPr>
            <p:cNvPr id="121" name="Google Shape;121;p3"/>
            <p:cNvSpPr/>
            <p:nvPr/>
          </p:nvSpPr>
          <p:spPr>
            <a:xfrm>
              <a:off x="0" y="0"/>
              <a:ext cx="4816592" cy="342131"/>
            </a:xfrm>
            <a:custGeom>
              <a:avLst/>
              <a:gdLst/>
              <a:ahLst/>
              <a:cxnLst/>
              <a:rect l="l" t="t" r="r" b="b"/>
              <a:pathLst>
                <a:path w="4816592" h="342131" extrusionOk="0">
                  <a:moveTo>
                    <a:pt x="0" y="0"/>
                  </a:moveTo>
                  <a:lnTo>
                    <a:pt x="4816592" y="0"/>
                  </a:lnTo>
                  <a:lnTo>
                    <a:pt x="4816592" y="342131"/>
                  </a:lnTo>
                  <a:lnTo>
                    <a:pt x="0" y="342131"/>
                  </a:lnTo>
                  <a:close/>
                </a:path>
              </a:pathLst>
            </a:custGeom>
            <a:solidFill>
              <a:srgbClr val="FEC099"/>
            </a:solidFill>
            <a:ln>
              <a:noFill/>
            </a:ln>
          </p:spPr>
        </p:sp>
        <p:sp>
          <p:nvSpPr>
            <p:cNvPr id="122" name="Google Shape;122;p3"/>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pic>
        <p:nvPicPr>
          <p:cNvPr id="123" name="Google Shape;123;p3"/>
          <p:cNvPicPr preferRelativeResize="0"/>
          <p:nvPr/>
        </p:nvPicPr>
        <p:blipFill rotWithShape="1">
          <a:blip r:embed="rId4">
            <a:alphaModFix/>
          </a:blip>
          <a:srcRect/>
          <a:stretch/>
        </p:blipFill>
        <p:spPr>
          <a:xfrm>
            <a:off x="107745" y="9061043"/>
            <a:ext cx="1716191" cy="1175659"/>
          </a:xfrm>
          <a:prstGeom prst="rect">
            <a:avLst/>
          </a:prstGeom>
          <a:noFill/>
          <a:ln>
            <a:noFill/>
          </a:ln>
        </p:spPr>
      </p:pic>
      <p:pic>
        <p:nvPicPr>
          <p:cNvPr id="124" name="Google Shape;124;p3"/>
          <p:cNvPicPr preferRelativeResize="0"/>
          <p:nvPr/>
        </p:nvPicPr>
        <p:blipFill rotWithShape="1">
          <a:blip r:embed="rId5">
            <a:alphaModFix/>
          </a:blip>
          <a:srcRect/>
          <a:stretch/>
        </p:blipFill>
        <p:spPr>
          <a:xfrm>
            <a:off x="15845978" y="7130810"/>
            <a:ext cx="2733798" cy="3538897"/>
          </a:xfrm>
          <a:prstGeom prst="rect">
            <a:avLst/>
          </a:prstGeom>
          <a:noFill/>
          <a:ln>
            <a:noFill/>
          </a:ln>
        </p:spPr>
      </p:pic>
      <p:sp>
        <p:nvSpPr>
          <p:cNvPr id="125" name="Google Shape;125;p3"/>
          <p:cNvSpPr txBox="1">
            <a:spLocks noGrp="1"/>
          </p:cNvSpPr>
          <p:nvPr>
            <p:ph type="title"/>
          </p:nvPr>
        </p:nvSpPr>
        <p:spPr>
          <a:xfrm>
            <a:off x="4051250" y="359376"/>
            <a:ext cx="8229600" cy="11430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US" b="1" dirty="0"/>
              <a:t>Question 3</a:t>
            </a:r>
            <a:endParaRPr b="1" dirty="0"/>
          </a:p>
        </p:txBody>
      </p:sp>
      <p:sp>
        <p:nvSpPr>
          <p:cNvPr id="126" name="Google Shape;126;p3"/>
          <p:cNvSpPr txBox="1">
            <a:spLocks noGrp="1"/>
          </p:cNvSpPr>
          <p:nvPr>
            <p:ph type="body" idx="1"/>
          </p:nvPr>
        </p:nvSpPr>
        <p:spPr>
          <a:xfrm>
            <a:off x="3035997" y="1762800"/>
            <a:ext cx="10260106" cy="6761400"/>
          </a:xfrm>
          <a:prstGeom prst="rect">
            <a:avLst/>
          </a:prstGeom>
        </p:spPr>
        <p:txBody>
          <a:bodyPr spcFirstLastPara="1" wrap="square" lIns="91425" tIns="45700" rIns="91425" bIns="45700" anchor="t" anchorCtr="0">
            <a:normAutofit/>
          </a:bodyPr>
          <a:lstStyle/>
          <a:p>
            <a:pPr marL="131445" lvl="0" indent="0" algn="l" rtl="0">
              <a:spcBef>
                <a:spcPts val="360"/>
              </a:spcBef>
              <a:spcAft>
                <a:spcPts val="0"/>
              </a:spcAft>
              <a:buSzPct val="56250"/>
              <a:buNone/>
            </a:pPr>
            <a:r>
              <a:rPr lang="en-US" sz="2800" dirty="0"/>
              <a:t>Suppose that the market demand for vests is characterized by the market demand equation Q = 5000−5P+5P</a:t>
            </a:r>
            <a:r>
              <a:rPr lang="en-US" sz="2800" baseline="-25000" dirty="0"/>
              <a:t>R</a:t>
            </a:r>
            <a:r>
              <a:rPr lang="en-US" sz="2800" dirty="0"/>
              <a:t>, where Q and P denote quantity demanded and price of vests and P</a:t>
            </a:r>
            <a:r>
              <a:rPr lang="en-US" sz="2800" baseline="-25000" dirty="0"/>
              <a:t>R</a:t>
            </a:r>
            <a:r>
              <a:rPr lang="en-US" sz="2800" dirty="0"/>
              <a:t> is the price of a related good R, and market supply for vests is Q = 300+5P</a:t>
            </a:r>
          </a:p>
          <a:p>
            <a:pPr marL="131445" lvl="0" indent="0" algn="l" rtl="0">
              <a:spcBef>
                <a:spcPts val="360"/>
              </a:spcBef>
              <a:spcAft>
                <a:spcPts val="0"/>
              </a:spcAft>
              <a:buSzPct val="56250"/>
              <a:buNone/>
            </a:pPr>
            <a:endParaRPr lang="en-US" sz="2800" dirty="0"/>
          </a:p>
          <a:p>
            <a:pPr marL="131445" lvl="0" indent="0" algn="l" rtl="0">
              <a:spcBef>
                <a:spcPts val="360"/>
              </a:spcBef>
              <a:spcAft>
                <a:spcPts val="0"/>
              </a:spcAft>
              <a:buSzPct val="56250"/>
              <a:buNone/>
            </a:pPr>
            <a:r>
              <a:rPr lang="en-US" sz="2800" dirty="0"/>
              <a:t>(a) What is the relationship between vests and R?</a:t>
            </a:r>
          </a:p>
          <a:p>
            <a:pPr marL="131445" lvl="0" indent="0" algn="l" rtl="0">
              <a:spcBef>
                <a:spcPts val="360"/>
              </a:spcBef>
              <a:spcAft>
                <a:spcPts val="0"/>
              </a:spcAft>
              <a:buSzPct val="56250"/>
              <a:buNone/>
            </a:pPr>
            <a:endParaRPr lang="en-US" sz="2800" dirty="0"/>
          </a:p>
          <a:p>
            <a:pPr marL="131445" lvl="0" indent="0" algn="l" rtl="0">
              <a:spcBef>
                <a:spcPts val="360"/>
              </a:spcBef>
              <a:spcAft>
                <a:spcPts val="0"/>
              </a:spcAft>
              <a:buSzPct val="56250"/>
              <a:buNone/>
            </a:pPr>
            <a:r>
              <a:rPr lang="en-US" sz="2800" dirty="0"/>
              <a:t>(b) Suppose P</a:t>
            </a:r>
            <a:r>
              <a:rPr lang="en-US" sz="2800" baseline="-25000" dirty="0"/>
              <a:t>R</a:t>
            </a:r>
            <a:r>
              <a:rPr lang="en-US" sz="2800" dirty="0"/>
              <a:t> = 150 initially. Calculate the equilibrium price and quantity for vests. Show this outcome in a clearly-labeled diagram.</a:t>
            </a:r>
          </a:p>
          <a:p>
            <a:pPr marL="131445" lvl="0" indent="0" algn="l" rtl="0">
              <a:spcBef>
                <a:spcPts val="360"/>
              </a:spcBef>
              <a:spcAft>
                <a:spcPts val="0"/>
              </a:spcAft>
              <a:buSzPct val="56250"/>
              <a:buNone/>
            </a:pPr>
            <a:endParaRPr lang="en-US" sz="2800" dirty="0"/>
          </a:p>
          <a:p>
            <a:pPr marL="131445" lvl="0" indent="0" algn="l" rtl="0">
              <a:spcBef>
                <a:spcPts val="360"/>
              </a:spcBef>
              <a:spcAft>
                <a:spcPts val="0"/>
              </a:spcAft>
              <a:buSzPct val="56250"/>
              <a:buNone/>
            </a:pPr>
            <a:r>
              <a:rPr lang="en-US" sz="2800" dirty="0"/>
              <a:t>(c) Suppose the price of R increases to P</a:t>
            </a:r>
            <a:r>
              <a:rPr lang="en-US" sz="2800" baseline="-25000" dirty="0"/>
              <a:t>R</a:t>
            </a:r>
            <a:r>
              <a:rPr lang="en-US" sz="2800" dirty="0"/>
              <a:t> = 200. Show this change in the diagram you drew for part (b) and calculate the resulting equilibrium price and quantity for vests.</a:t>
            </a:r>
          </a:p>
        </p:txBody>
      </p:sp>
    </p:spTree>
    <p:extLst>
      <p:ext uri="{BB962C8B-B14F-4D97-AF65-F5344CB8AC3E}">
        <p14:creationId xmlns:p14="http://schemas.microsoft.com/office/powerpoint/2010/main" val="12264516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pic>
        <p:nvPicPr>
          <p:cNvPr id="119" name="Google Shape;119;p3"/>
          <p:cNvPicPr preferRelativeResize="0"/>
          <p:nvPr/>
        </p:nvPicPr>
        <p:blipFill rotWithShape="1">
          <a:blip r:embed="rId3">
            <a:alphaModFix/>
          </a:blip>
          <a:srcRect b="619"/>
          <a:stretch/>
        </p:blipFill>
        <p:spPr>
          <a:xfrm rot="2700000">
            <a:off x="16270669" y="-98947"/>
            <a:ext cx="2072513" cy="2059669"/>
          </a:xfrm>
          <a:prstGeom prst="rect">
            <a:avLst/>
          </a:prstGeom>
          <a:noFill/>
          <a:ln>
            <a:noFill/>
          </a:ln>
        </p:spPr>
      </p:pic>
      <p:grpSp>
        <p:nvGrpSpPr>
          <p:cNvPr id="120" name="Google Shape;120;p3"/>
          <p:cNvGrpSpPr/>
          <p:nvPr/>
        </p:nvGrpSpPr>
        <p:grpSpPr>
          <a:xfrm>
            <a:off x="0" y="8843309"/>
            <a:ext cx="18287996" cy="3230764"/>
            <a:chOff x="0" y="-38100"/>
            <a:chExt cx="4816592" cy="850900"/>
          </a:xfrm>
        </p:grpSpPr>
        <p:sp>
          <p:nvSpPr>
            <p:cNvPr id="121" name="Google Shape;121;p3"/>
            <p:cNvSpPr/>
            <p:nvPr/>
          </p:nvSpPr>
          <p:spPr>
            <a:xfrm>
              <a:off x="0" y="0"/>
              <a:ext cx="4816592" cy="342131"/>
            </a:xfrm>
            <a:custGeom>
              <a:avLst/>
              <a:gdLst/>
              <a:ahLst/>
              <a:cxnLst/>
              <a:rect l="l" t="t" r="r" b="b"/>
              <a:pathLst>
                <a:path w="4816592" h="342131" extrusionOk="0">
                  <a:moveTo>
                    <a:pt x="0" y="0"/>
                  </a:moveTo>
                  <a:lnTo>
                    <a:pt x="4816592" y="0"/>
                  </a:lnTo>
                  <a:lnTo>
                    <a:pt x="4816592" y="342131"/>
                  </a:lnTo>
                  <a:lnTo>
                    <a:pt x="0" y="342131"/>
                  </a:lnTo>
                  <a:close/>
                </a:path>
              </a:pathLst>
            </a:custGeom>
            <a:solidFill>
              <a:srgbClr val="FEC099"/>
            </a:solidFill>
            <a:ln>
              <a:noFill/>
            </a:ln>
          </p:spPr>
        </p:sp>
        <p:sp>
          <p:nvSpPr>
            <p:cNvPr id="122" name="Google Shape;122;p3"/>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pic>
        <p:nvPicPr>
          <p:cNvPr id="123" name="Google Shape;123;p3"/>
          <p:cNvPicPr preferRelativeResize="0"/>
          <p:nvPr/>
        </p:nvPicPr>
        <p:blipFill rotWithShape="1">
          <a:blip r:embed="rId4">
            <a:alphaModFix/>
          </a:blip>
          <a:srcRect/>
          <a:stretch/>
        </p:blipFill>
        <p:spPr>
          <a:xfrm>
            <a:off x="107745" y="9061043"/>
            <a:ext cx="1716191" cy="1175659"/>
          </a:xfrm>
          <a:prstGeom prst="rect">
            <a:avLst/>
          </a:prstGeom>
          <a:noFill/>
          <a:ln>
            <a:noFill/>
          </a:ln>
        </p:spPr>
      </p:pic>
      <p:pic>
        <p:nvPicPr>
          <p:cNvPr id="124" name="Google Shape;124;p3"/>
          <p:cNvPicPr preferRelativeResize="0"/>
          <p:nvPr/>
        </p:nvPicPr>
        <p:blipFill rotWithShape="1">
          <a:blip r:embed="rId5">
            <a:alphaModFix/>
          </a:blip>
          <a:srcRect/>
          <a:stretch/>
        </p:blipFill>
        <p:spPr>
          <a:xfrm>
            <a:off x="15845978" y="7130810"/>
            <a:ext cx="2733798" cy="3538897"/>
          </a:xfrm>
          <a:prstGeom prst="rect">
            <a:avLst/>
          </a:prstGeom>
          <a:noFill/>
          <a:ln>
            <a:noFill/>
          </a:ln>
        </p:spPr>
      </p:pic>
      <p:sp>
        <p:nvSpPr>
          <p:cNvPr id="126" name="Google Shape;126;p3"/>
          <p:cNvSpPr txBox="1">
            <a:spLocks noGrp="1"/>
          </p:cNvSpPr>
          <p:nvPr>
            <p:ph type="body" idx="1"/>
          </p:nvPr>
        </p:nvSpPr>
        <p:spPr>
          <a:xfrm>
            <a:off x="4418463" y="4003240"/>
            <a:ext cx="9451075" cy="2280520"/>
          </a:xfrm>
          <a:prstGeom prst="rect">
            <a:avLst/>
          </a:prstGeom>
        </p:spPr>
        <p:txBody>
          <a:bodyPr spcFirstLastPara="1" wrap="square" lIns="91425" tIns="45700" rIns="91425" bIns="45700" anchor="t" anchorCtr="0">
            <a:normAutofit/>
          </a:bodyPr>
          <a:lstStyle/>
          <a:p>
            <a:pPr marL="131445" lvl="0" indent="0" algn="ctr" rtl="0">
              <a:spcBef>
                <a:spcPts val="360"/>
              </a:spcBef>
              <a:spcAft>
                <a:spcPts val="0"/>
              </a:spcAft>
              <a:buSzPct val="56250"/>
              <a:buNone/>
            </a:pPr>
            <a:r>
              <a:rPr lang="en-US" sz="8000" b="1" dirty="0"/>
              <a:t>ELASTICITY</a:t>
            </a:r>
          </a:p>
        </p:txBody>
      </p:sp>
    </p:spTree>
    <p:extLst>
      <p:ext uri="{BB962C8B-B14F-4D97-AF65-F5344CB8AC3E}">
        <p14:creationId xmlns:p14="http://schemas.microsoft.com/office/powerpoint/2010/main" val="32831778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pic>
        <p:nvPicPr>
          <p:cNvPr id="119" name="Google Shape;119;p3"/>
          <p:cNvPicPr preferRelativeResize="0"/>
          <p:nvPr/>
        </p:nvPicPr>
        <p:blipFill rotWithShape="1">
          <a:blip r:embed="rId3">
            <a:alphaModFix/>
          </a:blip>
          <a:srcRect b="619"/>
          <a:stretch/>
        </p:blipFill>
        <p:spPr>
          <a:xfrm rot="2700000">
            <a:off x="16270669" y="-98947"/>
            <a:ext cx="2072513" cy="2059669"/>
          </a:xfrm>
          <a:prstGeom prst="rect">
            <a:avLst/>
          </a:prstGeom>
          <a:noFill/>
          <a:ln>
            <a:noFill/>
          </a:ln>
        </p:spPr>
      </p:pic>
      <p:grpSp>
        <p:nvGrpSpPr>
          <p:cNvPr id="120" name="Google Shape;120;p3"/>
          <p:cNvGrpSpPr/>
          <p:nvPr/>
        </p:nvGrpSpPr>
        <p:grpSpPr>
          <a:xfrm>
            <a:off x="0" y="8843309"/>
            <a:ext cx="18287996" cy="3230764"/>
            <a:chOff x="0" y="-38100"/>
            <a:chExt cx="4816592" cy="850900"/>
          </a:xfrm>
        </p:grpSpPr>
        <p:sp>
          <p:nvSpPr>
            <p:cNvPr id="121" name="Google Shape;121;p3"/>
            <p:cNvSpPr/>
            <p:nvPr/>
          </p:nvSpPr>
          <p:spPr>
            <a:xfrm>
              <a:off x="0" y="0"/>
              <a:ext cx="4816592" cy="342131"/>
            </a:xfrm>
            <a:custGeom>
              <a:avLst/>
              <a:gdLst/>
              <a:ahLst/>
              <a:cxnLst/>
              <a:rect l="l" t="t" r="r" b="b"/>
              <a:pathLst>
                <a:path w="4816592" h="342131" extrusionOk="0">
                  <a:moveTo>
                    <a:pt x="0" y="0"/>
                  </a:moveTo>
                  <a:lnTo>
                    <a:pt x="4816592" y="0"/>
                  </a:lnTo>
                  <a:lnTo>
                    <a:pt x="4816592" y="342131"/>
                  </a:lnTo>
                  <a:lnTo>
                    <a:pt x="0" y="342131"/>
                  </a:lnTo>
                  <a:close/>
                </a:path>
              </a:pathLst>
            </a:custGeom>
            <a:solidFill>
              <a:srgbClr val="FEC099"/>
            </a:solidFill>
            <a:ln>
              <a:noFill/>
            </a:ln>
          </p:spPr>
        </p:sp>
        <p:sp>
          <p:nvSpPr>
            <p:cNvPr id="122" name="Google Shape;122;p3"/>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pic>
        <p:nvPicPr>
          <p:cNvPr id="123" name="Google Shape;123;p3"/>
          <p:cNvPicPr preferRelativeResize="0"/>
          <p:nvPr/>
        </p:nvPicPr>
        <p:blipFill rotWithShape="1">
          <a:blip r:embed="rId4">
            <a:alphaModFix/>
          </a:blip>
          <a:srcRect/>
          <a:stretch/>
        </p:blipFill>
        <p:spPr>
          <a:xfrm>
            <a:off x="107745" y="9061043"/>
            <a:ext cx="1716191" cy="1175659"/>
          </a:xfrm>
          <a:prstGeom prst="rect">
            <a:avLst/>
          </a:prstGeom>
          <a:noFill/>
          <a:ln>
            <a:noFill/>
          </a:ln>
        </p:spPr>
      </p:pic>
      <p:pic>
        <p:nvPicPr>
          <p:cNvPr id="124" name="Google Shape;124;p3"/>
          <p:cNvPicPr preferRelativeResize="0"/>
          <p:nvPr/>
        </p:nvPicPr>
        <p:blipFill rotWithShape="1">
          <a:blip r:embed="rId5">
            <a:alphaModFix/>
          </a:blip>
          <a:srcRect/>
          <a:stretch/>
        </p:blipFill>
        <p:spPr>
          <a:xfrm>
            <a:off x="15845978" y="7130810"/>
            <a:ext cx="2733798" cy="3538897"/>
          </a:xfrm>
          <a:prstGeom prst="rect">
            <a:avLst/>
          </a:prstGeom>
          <a:noFill/>
          <a:ln>
            <a:noFill/>
          </a:ln>
        </p:spPr>
      </p:pic>
      <p:pic>
        <p:nvPicPr>
          <p:cNvPr id="1026" name="Picture 2" descr="BCI - BC Pension Fund &amp; Public Sector Investing">
            <a:extLst>
              <a:ext uri="{FF2B5EF4-FFF2-40B4-BE49-F238E27FC236}">
                <a16:creationId xmlns:a16="http://schemas.microsoft.com/office/drawing/2014/main" id="{0D154362-7157-2558-E610-2D8AD393C7D8}"/>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28251" b="25777"/>
          <a:stretch/>
        </p:blipFill>
        <p:spPr bwMode="auto">
          <a:xfrm>
            <a:off x="8005728" y="3642790"/>
            <a:ext cx="2276539" cy="104656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Agentis Capital | LinkedIn">
            <a:extLst>
              <a:ext uri="{FF2B5EF4-FFF2-40B4-BE49-F238E27FC236}">
                <a16:creationId xmlns:a16="http://schemas.microsoft.com/office/drawing/2014/main" id="{757D0AF3-75E3-5136-6994-3D0000E4071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7132" y="3654663"/>
            <a:ext cx="3317235" cy="102281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Economics">
            <a:extLst>
              <a:ext uri="{FF2B5EF4-FFF2-40B4-BE49-F238E27FC236}">
                <a16:creationId xmlns:a16="http://schemas.microsoft.com/office/drawing/2014/main" id="{CF28AE84-2F7A-6821-DA80-C87C0960563D}"/>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r="52334"/>
          <a:stretch/>
        </p:blipFill>
        <p:spPr bwMode="auto">
          <a:xfrm>
            <a:off x="13460182" y="3654663"/>
            <a:ext cx="3870686" cy="1022814"/>
          </a:xfrm>
          <a:prstGeom prst="rect">
            <a:avLst/>
          </a:prstGeom>
          <a:noFill/>
          <a:extLst>
            <a:ext uri="{909E8E84-426E-40DD-AFC4-6F175D3DCCD1}">
              <a14:hiddenFill xmlns:a14="http://schemas.microsoft.com/office/drawing/2010/main">
                <a:solidFill>
                  <a:srgbClr val="FFFFFF"/>
                </a:solidFill>
              </a14:hiddenFill>
            </a:ext>
          </a:extLst>
        </p:spPr>
      </p:pic>
      <p:pic>
        <p:nvPicPr>
          <p:cNvPr id="7" name="Google Shape;119;p3">
            <a:extLst>
              <a:ext uri="{FF2B5EF4-FFF2-40B4-BE49-F238E27FC236}">
                <a16:creationId xmlns:a16="http://schemas.microsoft.com/office/drawing/2014/main" id="{52236172-5219-0C90-F31A-A40952D87D43}"/>
              </a:ext>
            </a:extLst>
          </p:cNvPr>
          <p:cNvPicPr preferRelativeResize="0"/>
          <p:nvPr/>
        </p:nvPicPr>
        <p:blipFill rotWithShape="1">
          <a:blip r:embed="rId3">
            <a:alphaModFix/>
          </a:blip>
          <a:srcRect b="619"/>
          <a:stretch/>
        </p:blipFill>
        <p:spPr>
          <a:xfrm rot="2700000">
            <a:off x="1579492" y="5464185"/>
            <a:ext cx="2072513" cy="2059669"/>
          </a:xfrm>
          <a:prstGeom prst="rect">
            <a:avLst/>
          </a:prstGeom>
          <a:noFill/>
          <a:ln>
            <a:noFill/>
          </a:ln>
        </p:spPr>
      </p:pic>
      <p:grpSp>
        <p:nvGrpSpPr>
          <p:cNvPr id="8" name="Google Shape;108;p2">
            <a:extLst>
              <a:ext uri="{FF2B5EF4-FFF2-40B4-BE49-F238E27FC236}">
                <a16:creationId xmlns:a16="http://schemas.microsoft.com/office/drawing/2014/main" id="{145CA8A1-C880-F91F-A36B-9967B1E6CFA4}"/>
              </a:ext>
            </a:extLst>
          </p:cNvPr>
          <p:cNvGrpSpPr/>
          <p:nvPr/>
        </p:nvGrpSpPr>
        <p:grpSpPr>
          <a:xfrm>
            <a:off x="5671726" y="1202485"/>
            <a:ext cx="6698888" cy="3230782"/>
            <a:chOff x="0" y="-38100"/>
            <a:chExt cx="1764305" cy="850900"/>
          </a:xfrm>
        </p:grpSpPr>
        <p:sp>
          <p:nvSpPr>
            <p:cNvPr id="9" name="Google Shape;109;p2">
              <a:extLst>
                <a:ext uri="{FF2B5EF4-FFF2-40B4-BE49-F238E27FC236}">
                  <a16:creationId xmlns:a16="http://schemas.microsoft.com/office/drawing/2014/main" id="{2B65C2C5-9D81-E273-A248-42D38940146E}"/>
                </a:ext>
              </a:extLst>
            </p:cNvPr>
            <p:cNvSpPr/>
            <p:nvPr/>
          </p:nvSpPr>
          <p:spPr>
            <a:xfrm>
              <a:off x="2" y="-1"/>
              <a:ext cx="1764303" cy="231176"/>
            </a:xfrm>
            <a:custGeom>
              <a:avLst/>
              <a:gdLst/>
              <a:ahLst/>
              <a:cxnLst/>
              <a:rect l="l" t="t" r="r" b="b"/>
              <a:pathLst>
                <a:path w="2057496" h="231176" extrusionOk="0">
                  <a:moveTo>
                    <a:pt x="0" y="0"/>
                  </a:moveTo>
                  <a:lnTo>
                    <a:pt x="2057496" y="0"/>
                  </a:lnTo>
                  <a:lnTo>
                    <a:pt x="2057496" y="231176"/>
                  </a:lnTo>
                  <a:lnTo>
                    <a:pt x="0" y="231176"/>
                  </a:lnTo>
                  <a:close/>
                </a:path>
              </a:pathLst>
            </a:custGeom>
            <a:solidFill>
              <a:srgbClr val="FEC099"/>
            </a:solidFill>
            <a:ln>
              <a:noFill/>
            </a:ln>
          </p:spPr>
          <p:txBody>
            <a:bodyPr anchor="ctr"/>
            <a:lstStyle/>
            <a:p>
              <a:endParaRPr lang="en-US"/>
            </a:p>
          </p:txBody>
        </p:sp>
        <p:sp>
          <p:nvSpPr>
            <p:cNvPr id="10" name="Google Shape;110;p2">
              <a:extLst>
                <a:ext uri="{FF2B5EF4-FFF2-40B4-BE49-F238E27FC236}">
                  <a16:creationId xmlns:a16="http://schemas.microsoft.com/office/drawing/2014/main" id="{21B3E75F-9AD2-AE6A-A3CB-6949687F18F8}"/>
                </a:ext>
              </a:extLst>
            </p:cNvPr>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11" name="Google Shape;111;p2">
            <a:extLst>
              <a:ext uri="{FF2B5EF4-FFF2-40B4-BE49-F238E27FC236}">
                <a16:creationId xmlns:a16="http://schemas.microsoft.com/office/drawing/2014/main" id="{8C6F4CED-656D-E784-F453-D1FA0955541B}"/>
              </a:ext>
            </a:extLst>
          </p:cNvPr>
          <p:cNvSpPr txBox="1"/>
          <p:nvPr/>
        </p:nvSpPr>
        <p:spPr>
          <a:xfrm>
            <a:off x="5573720" y="1380866"/>
            <a:ext cx="6894900" cy="868058"/>
          </a:xfrm>
          <a:prstGeom prst="rect">
            <a:avLst/>
          </a:prstGeom>
          <a:noFill/>
          <a:ln>
            <a:noFill/>
          </a:ln>
        </p:spPr>
        <p:txBody>
          <a:bodyPr spcFirstLastPara="1" wrap="square" lIns="0" tIns="0" rIns="0" bIns="0" anchor="ctr" anchorCtr="0">
            <a:spAutoFit/>
          </a:bodyPr>
          <a:lstStyle/>
          <a:p>
            <a:pPr marL="0" marR="0" lvl="0" indent="0" algn="ctr" rtl="0">
              <a:lnSpc>
                <a:spcPct val="124005"/>
              </a:lnSpc>
              <a:spcBef>
                <a:spcPts val="0"/>
              </a:spcBef>
              <a:spcAft>
                <a:spcPts val="0"/>
              </a:spcAft>
              <a:buClr>
                <a:srgbClr val="000000"/>
              </a:buClr>
              <a:buSzPts val="4549"/>
              <a:buFont typeface="Arial"/>
              <a:buNone/>
            </a:pPr>
            <a:r>
              <a:rPr lang="en-US" sz="4549" b="1" i="0" u="none" strike="noStrike" cap="none" dirty="0">
                <a:solidFill>
                  <a:srgbClr val="FFFFFF"/>
                </a:solidFill>
                <a:latin typeface="Arial"/>
                <a:ea typeface="Arial"/>
                <a:cs typeface="Arial"/>
                <a:sym typeface="Arial"/>
              </a:rPr>
              <a:t>ABOUT ME</a:t>
            </a:r>
            <a:endParaRPr sz="1400" b="1" i="0" u="none" strike="noStrike" cap="none" dirty="0">
              <a:solidFill>
                <a:srgbClr val="000000"/>
              </a:solidFill>
              <a:latin typeface="Arial"/>
              <a:ea typeface="Arial"/>
              <a:cs typeface="Arial"/>
              <a:sym typeface="Arial"/>
            </a:endParaRPr>
          </a:p>
        </p:txBody>
      </p:sp>
      <p:pic>
        <p:nvPicPr>
          <p:cNvPr id="16" name="Picture 15">
            <a:extLst>
              <a:ext uri="{FF2B5EF4-FFF2-40B4-BE49-F238E27FC236}">
                <a16:creationId xmlns:a16="http://schemas.microsoft.com/office/drawing/2014/main" id="{C458202E-0619-DE85-E308-43BC69E3CDD1}"/>
              </a:ext>
            </a:extLst>
          </p:cNvPr>
          <p:cNvPicPr>
            <a:picLocks noChangeAspect="1"/>
          </p:cNvPicPr>
          <p:nvPr/>
        </p:nvPicPr>
        <p:blipFill>
          <a:blip r:embed="rId9"/>
          <a:stretch>
            <a:fillRect/>
          </a:stretch>
        </p:blipFill>
        <p:spPr>
          <a:xfrm>
            <a:off x="7158704" y="6182960"/>
            <a:ext cx="4370776" cy="622118"/>
          </a:xfrm>
          <a:prstGeom prst="rect">
            <a:avLst/>
          </a:prstGeom>
        </p:spPr>
      </p:pic>
      <p:pic>
        <p:nvPicPr>
          <p:cNvPr id="1032" name="Picture 8" descr="UBC Sauder School (@UBCSauderSchool) / Twitter">
            <a:extLst>
              <a:ext uri="{FF2B5EF4-FFF2-40B4-BE49-F238E27FC236}">
                <a16:creationId xmlns:a16="http://schemas.microsoft.com/office/drawing/2014/main" id="{7F6A2156-5A27-D81B-0ABF-B043F5BB22F5}"/>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19483" t="8730" r="21273" b="10879"/>
          <a:stretch/>
        </p:blipFill>
        <p:spPr bwMode="auto">
          <a:xfrm>
            <a:off x="14917003" y="5863723"/>
            <a:ext cx="928975" cy="12605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33370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pic>
        <p:nvPicPr>
          <p:cNvPr id="119" name="Google Shape;119;p3"/>
          <p:cNvPicPr preferRelativeResize="0"/>
          <p:nvPr/>
        </p:nvPicPr>
        <p:blipFill rotWithShape="1">
          <a:blip r:embed="rId3">
            <a:alphaModFix/>
          </a:blip>
          <a:srcRect b="619"/>
          <a:stretch/>
        </p:blipFill>
        <p:spPr>
          <a:xfrm rot="2700000">
            <a:off x="16270669" y="-98947"/>
            <a:ext cx="2072513" cy="2059669"/>
          </a:xfrm>
          <a:prstGeom prst="rect">
            <a:avLst/>
          </a:prstGeom>
          <a:noFill/>
          <a:ln>
            <a:noFill/>
          </a:ln>
        </p:spPr>
      </p:pic>
      <p:grpSp>
        <p:nvGrpSpPr>
          <p:cNvPr id="120" name="Google Shape;120;p3"/>
          <p:cNvGrpSpPr/>
          <p:nvPr/>
        </p:nvGrpSpPr>
        <p:grpSpPr>
          <a:xfrm>
            <a:off x="0" y="8843309"/>
            <a:ext cx="18287996" cy="3230764"/>
            <a:chOff x="0" y="-38100"/>
            <a:chExt cx="4816592" cy="850900"/>
          </a:xfrm>
        </p:grpSpPr>
        <p:sp>
          <p:nvSpPr>
            <p:cNvPr id="121" name="Google Shape;121;p3"/>
            <p:cNvSpPr/>
            <p:nvPr/>
          </p:nvSpPr>
          <p:spPr>
            <a:xfrm>
              <a:off x="0" y="0"/>
              <a:ext cx="4816592" cy="342131"/>
            </a:xfrm>
            <a:custGeom>
              <a:avLst/>
              <a:gdLst/>
              <a:ahLst/>
              <a:cxnLst/>
              <a:rect l="l" t="t" r="r" b="b"/>
              <a:pathLst>
                <a:path w="4816592" h="342131" extrusionOk="0">
                  <a:moveTo>
                    <a:pt x="0" y="0"/>
                  </a:moveTo>
                  <a:lnTo>
                    <a:pt x="4816592" y="0"/>
                  </a:lnTo>
                  <a:lnTo>
                    <a:pt x="4816592" y="342131"/>
                  </a:lnTo>
                  <a:lnTo>
                    <a:pt x="0" y="342131"/>
                  </a:lnTo>
                  <a:close/>
                </a:path>
              </a:pathLst>
            </a:custGeom>
            <a:solidFill>
              <a:srgbClr val="FEC099"/>
            </a:solidFill>
            <a:ln>
              <a:noFill/>
            </a:ln>
          </p:spPr>
        </p:sp>
        <p:sp>
          <p:nvSpPr>
            <p:cNvPr id="122" name="Google Shape;122;p3"/>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pic>
        <p:nvPicPr>
          <p:cNvPr id="123" name="Google Shape;123;p3"/>
          <p:cNvPicPr preferRelativeResize="0"/>
          <p:nvPr/>
        </p:nvPicPr>
        <p:blipFill rotWithShape="1">
          <a:blip r:embed="rId4">
            <a:alphaModFix/>
          </a:blip>
          <a:srcRect/>
          <a:stretch/>
        </p:blipFill>
        <p:spPr>
          <a:xfrm>
            <a:off x="107745" y="9061043"/>
            <a:ext cx="1716191" cy="1175659"/>
          </a:xfrm>
          <a:prstGeom prst="rect">
            <a:avLst/>
          </a:prstGeom>
          <a:noFill/>
          <a:ln>
            <a:noFill/>
          </a:ln>
        </p:spPr>
      </p:pic>
      <p:pic>
        <p:nvPicPr>
          <p:cNvPr id="124" name="Google Shape;124;p3"/>
          <p:cNvPicPr preferRelativeResize="0"/>
          <p:nvPr/>
        </p:nvPicPr>
        <p:blipFill rotWithShape="1">
          <a:blip r:embed="rId5">
            <a:alphaModFix/>
          </a:blip>
          <a:srcRect/>
          <a:stretch/>
        </p:blipFill>
        <p:spPr>
          <a:xfrm>
            <a:off x="15845978" y="7130810"/>
            <a:ext cx="2733798" cy="3538897"/>
          </a:xfrm>
          <a:prstGeom prst="rect">
            <a:avLst/>
          </a:prstGeom>
          <a:noFill/>
          <a:ln>
            <a:noFill/>
          </a:ln>
        </p:spPr>
      </p:pic>
      <p:sp>
        <p:nvSpPr>
          <p:cNvPr id="126" name="Google Shape;126;p3"/>
          <p:cNvSpPr txBox="1">
            <a:spLocks noGrp="1"/>
          </p:cNvSpPr>
          <p:nvPr>
            <p:ph type="body" idx="1"/>
          </p:nvPr>
        </p:nvSpPr>
        <p:spPr>
          <a:xfrm>
            <a:off x="3616657" y="2168650"/>
            <a:ext cx="9894627" cy="5132902"/>
          </a:xfrm>
          <a:prstGeom prst="rect">
            <a:avLst/>
          </a:prstGeom>
        </p:spPr>
        <p:txBody>
          <a:bodyPr spcFirstLastPara="1" wrap="square" lIns="91425" tIns="45700" rIns="91425" bIns="45700" anchor="t" anchorCtr="0">
            <a:normAutofit/>
          </a:bodyPr>
          <a:lstStyle/>
          <a:p>
            <a:pPr marL="131445" lvl="0" indent="0" algn="l" rtl="0">
              <a:spcBef>
                <a:spcPts val="360"/>
              </a:spcBef>
              <a:spcAft>
                <a:spcPts val="0"/>
              </a:spcAft>
              <a:buSzPct val="56250"/>
              <a:buNone/>
            </a:pPr>
            <a:r>
              <a:rPr lang="en-US" dirty="0"/>
              <a:t>Textbook definition: measures the percentage change in the quantity demanded resulting from a percentage change in price. </a:t>
            </a:r>
          </a:p>
          <a:p>
            <a:pPr lvl="1" indent="-325755">
              <a:buSzPct val="56250"/>
              <a:buChar char="●"/>
            </a:pPr>
            <a:r>
              <a:rPr lang="en-US" dirty="0"/>
              <a:t>In most cases, it is a negative number (negative relationship)</a:t>
            </a:r>
          </a:p>
          <a:p>
            <a:pPr lvl="2" indent="-325755">
              <a:buSzPct val="56250"/>
              <a:buChar char="●"/>
            </a:pPr>
            <a:r>
              <a:rPr lang="en-US" dirty="0"/>
              <a:t>As price increases, quantity demanded decreases</a:t>
            </a:r>
          </a:p>
          <a:p>
            <a:pPr lvl="2" indent="-325755">
              <a:buSzPct val="56250"/>
              <a:buChar char="●"/>
            </a:pPr>
            <a:r>
              <a:rPr lang="en-US" dirty="0"/>
              <a:t>As price decreases, quantity demanded increases</a:t>
            </a:r>
            <a:br>
              <a:rPr lang="en-US" dirty="0"/>
            </a:br>
            <a:endParaRPr lang="en-US" dirty="0"/>
          </a:p>
          <a:p>
            <a:pPr lvl="1" indent="-325755">
              <a:buSzPct val="56250"/>
              <a:buChar char="●"/>
            </a:pPr>
            <a:r>
              <a:rPr lang="en-US" dirty="0"/>
              <a:t>Another way of thinking: it is the responsiveness of quantity demanded to a change in price</a:t>
            </a:r>
          </a:p>
        </p:txBody>
      </p:sp>
      <p:sp>
        <p:nvSpPr>
          <p:cNvPr id="4" name="Google Shape;125;p3">
            <a:extLst>
              <a:ext uri="{FF2B5EF4-FFF2-40B4-BE49-F238E27FC236}">
                <a16:creationId xmlns:a16="http://schemas.microsoft.com/office/drawing/2014/main" id="{2487BFE2-9EC9-9052-3758-7EC47A13D17D}"/>
              </a:ext>
            </a:extLst>
          </p:cNvPr>
          <p:cNvSpPr txBox="1">
            <a:spLocks/>
          </p:cNvSpPr>
          <p:nvPr/>
        </p:nvSpPr>
        <p:spPr>
          <a:xfrm>
            <a:off x="4051250" y="359376"/>
            <a:ext cx="8229600" cy="1143000"/>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8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b="1" dirty="0"/>
              <a:t>Price Elasticity of Demand</a:t>
            </a:r>
          </a:p>
        </p:txBody>
      </p:sp>
    </p:spTree>
    <p:extLst>
      <p:ext uri="{BB962C8B-B14F-4D97-AF65-F5344CB8AC3E}">
        <p14:creationId xmlns:p14="http://schemas.microsoft.com/office/powerpoint/2010/main" val="15579745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pic>
        <p:nvPicPr>
          <p:cNvPr id="119" name="Google Shape;119;p3"/>
          <p:cNvPicPr preferRelativeResize="0"/>
          <p:nvPr/>
        </p:nvPicPr>
        <p:blipFill rotWithShape="1">
          <a:blip r:embed="rId3">
            <a:alphaModFix/>
          </a:blip>
          <a:srcRect b="619"/>
          <a:stretch/>
        </p:blipFill>
        <p:spPr>
          <a:xfrm rot="2700000">
            <a:off x="16270669" y="-98947"/>
            <a:ext cx="2072513" cy="2059669"/>
          </a:xfrm>
          <a:prstGeom prst="rect">
            <a:avLst/>
          </a:prstGeom>
          <a:noFill/>
          <a:ln>
            <a:noFill/>
          </a:ln>
        </p:spPr>
      </p:pic>
      <p:grpSp>
        <p:nvGrpSpPr>
          <p:cNvPr id="120" name="Google Shape;120;p3"/>
          <p:cNvGrpSpPr/>
          <p:nvPr/>
        </p:nvGrpSpPr>
        <p:grpSpPr>
          <a:xfrm>
            <a:off x="0" y="8843309"/>
            <a:ext cx="18287996" cy="3230764"/>
            <a:chOff x="0" y="-38100"/>
            <a:chExt cx="4816592" cy="850900"/>
          </a:xfrm>
        </p:grpSpPr>
        <p:sp>
          <p:nvSpPr>
            <p:cNvPr id="121" name="Google Shape;121;p3"/>
            <p:cNvSpPr/>
            <p:nvPr/>
          </p:nvSpPr>
          <p:spPr>
            <a:xfrm>
              <a:off x="0" y="0"/>
              <a:ext cx="4816592" cy="342131"/>
            </a:xfrm>
            <a:custGeom>
              <a:avLst/>
              <a:gdLst/>
              <a:ahLst/>
              <a:cxnLst/>
              <a:rect l="l" t="t" r="r" b="b"/>
              <a:pathLst>
                <a:path w="4816592" h="342131" extrusionOk="0">
                  <a:moveTo>
                    <a:pt x="0" y="0"/>
                  </a:moveTo>
                  <a:lnTo>
                    <a:pt x="4816592" y="0"/>
                  </a:lnTo>
                  <a:lnTo>
                    <a:pt x="4816592" y="342131"/>
                  </a:lnTo>
                  <a:lnTo>
                    <a:pt x="0" y="342131"/>
                  </a:lnTo>
                  <a:close/>
                </a:path>
              </a:pathLst>
            </a:custGeom>
            <a:solidFill>
              <a:srgbClr val="FEC099"/>
            </a:solidFill>
            <a:ln>
              <a:noFill/>
            </a:ln>
          </p:spPr>
        </p:sp>
        <p:sp>
          <p:nvSpPr>
            <p:cNvPr id="122" name="Google Shape;122;p3"/>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pic>
        <p:nvPicPr>
          <p:cNvPr id="123" name="Google Shape;123;p3"/>
          <p:cNvPicPr preferRelativeResize="0"/>
          <p:nvPr/>
        </p:nvPicPr>
        <p:blipFill rotWithShape="1">
          <a:blip r:embed="rId4">
            <a:alphaModFix/>
          </a:blip>
          <a:srcRect/>
          <a:stretch/>
        </p:blipFill>
        <p:spPr>
          <a:xfrm>
            <a:off x="107745" y="9061043"/>
            <a:ext cx="1716191" cy="1175659"/>
          </a:xfrm>
          <a:prstGeom prst="rect">
            <a:avLst/>
          </a:prstGeom>
          <a:noFill/>
          <a:ln>
            <a:noFill/>
          </a:ln>
        </p:spPr>
      </p:pic>
      <p:pic>
        <p:nvPicPr>
          <p:cNvPr id="124" name="Google Shape;124;p3"/>
          <p:cNvPicPr preferRelativeResize="0"/>
          <p:nvPr/>
        </p:nvPicPr>
        <p:blipFill rotWithShape="1">
          <a:blip r:embed="rId5">
            <a:alphaModFix/>
          </a:blip>
          <a:srcRect/>
          <a:stretch/>
        </p:blipFill>
        <p:spPr>
          <a:xfrm>
            <a:off x="15845978" y="7130810"/>
            <a:ext cx="2733798" cy="3538897"/>
          </a:xfrm>
          <a:prstGeom prst="rect">
            <a:avLst/>
          </a:prstGeom>
          <a:noFill/>
          <a:ln>
            <a:noFill/>
          </a:ln>
        </p:spPr>
      </p:pic>
      <p:sp>
        <p:nvSpPr>
          <p:cNvPr id="4" name="Google Shape;125;p3">
            <a:extLst>
              <a:ext uri="{FF2B5EF4-FFF2-40B4-BE49-F238E27FC236}">
                <a16:creationId xmlns:a16="http://schemas.microsoft.com/office/drawing/2014/main" id="{2487BFE2-9EC9-9052-3758-7EC47A13D17D}"/>
              </a:ext>
            </a:extLst>
          </p:cNvPr>
          <p:cNvSpPr txBox="1">
            <a:spLocks/>
          </p:cNvSpPr>
          <p:nvPr/>
        </p:nvSpPr>
        <p:spPr>
          <a:xfrm>
            <a:off x="4051250" y="359376"/>
            <a:ext cx="8229600" cy="1143000"/>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8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b="1" dirty="0"/>
              <a:t>Equations</a:t>
            </a:r>
          </a:p>
        </p:txBody>
      </p:sp>
      <p:pic>
        <p:nvPicPr>
          <p:cNvPr id="12290" name="Picture 2">
            <a:extLst>
              <a:ext uri="{FF2B5EF4-FFF2-40B4-BE49-F238E27FC236}">
                <a16:creationId xmlns:a16="http://schemas.microsoft.com/office/drawing/2014/main" id="{1AC8DAE4-65FE-3332-9721-F0C1356801D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67374" y="2208053"/>
            <a:ext cx="12553247" cy="57066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97378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pic>
        <p:nvPicPr>
          <p:cNvPr id="119" name="Google Shape;119;p3"/>
          <p:cNvPicPr preferRelativeResize="0"/>
          <p:nvPr/>
        </p:nvPicPr>
        <p:blipFill rotWithShape="1">
          <a:blip r:embed="rId3">
            <a:alphaModFix/>
          </a:blip>
          <a:srcRect b="619"/>
          <a:stretch/>
        </p:blipFill>
        <p:spPr>
          <a:xfrm rot="2700000">
            <a:off x="16270669" y="-98947"/>
            <a:ext cx="2072513" cy="2059669"/>
          </a:xfrm>
          <a:prstGeom prst="rect">
            <a:avLst/>
          </a:prstGeom>
          <a:noFill/>
          <a:ln>
            <a:noFill/>
          </a:ln>
        </p:spPr>
      </p:pic>
      <p:grpSp>
        <p:nvGrpSpPr>
          <p:cNvPr id="120" name="Google Shape;120;p3"/>
          <p:cNvGrpSpPr/>
          <p:nvPr/>
        </p:nvGrpSpPr>
        <p:grpSpPr>
          <a:xfrm>
            <a:off x="0" y="8843309"/>
            <a:ext cx="18287996" cy="3230764"/>
            <a:chOff x="0" y="-38100"/>
            <a:chExt cx="4816592" cy="850900"/>
          </a:xfrm>
        </p:grpSpPr>
        <p:sp>
          <p:nvSpPr>
            <p:cNvPr id="121" name="Google Shape;121;p3"/>
            <p:cNvSpPr/>
            <p:nvPr/>
          </p:nvSpPr>
          <p:spPr>
            <a:xfrm>
              <a:off x="0" y="0"/>
              <a:ext cx="4816592" cy="342131"/>
            </a:xfrm>
            <a:custGeom>
              <a:avLst/>
              <a:gdLst/>
              <a:ahLst/>
              <a:cxnLst/>
              <a:rect l="l" t="t" r="r" b="b"/>
              <a:pathLst>
                <a:path w="4816592" h="342131" extrusionOk="0">
                  <a:moveTo>
                    <a:pt x="0" y="0"/>
                  </a:moveTo>
                  <a:lnTo>
                    <a:pt x="4816592" y="0"/>
                  </a:lnTo>
                  <a:lnTo>
                    <a:pt x="4816592" y="342131"/>
                  </a:lnTo>
                  <a:lnTo>
                    <a:pt x="0" y="342131"/>
                  </a:lnTo>
                  <a:close/>
                </a:path>
              </a:pathLst>
            </a:custGeom>
            <a:solidFill>
              <a:srgbClr val="FEC099"/>
            </a:solidFill>
            <a:ln>
              <a:noFill/>
            </a:ln>
          </p:spPr>
        </p:sp>
        <p:sp>
          <p:nvSpPr>
            <p:cNvPr id="122" name="Google Shape;122;p3"/>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pic>
        <p:nvPicPr>
          <p:cNvPr id="123" name="Google Shape;123;p3"/>
          <p:cNvPicPr preferRelativeResize="0"/>
          <p:nvPr/>
        </p:nvPicPr>
        <p:blipFill rotWithShape="1">
          <a:blip r:embed="rId4">
            <a:alphaModFix/>
          </a:blip>
          <a:srcRect/>
          <a:stretch/>
        </p:blipFill>
        <p:spPr>
          <a:xfrm>
            <a:off x="107745" y="9061043"/>
            <a:ext cx="1716191" cy="1175659"/>
          </a:xfrm>
          <a:prstGeom prst="rect">
            <a:avLst/>
          </a:prstGeom>
          <a:noFill/>
          <a:ln>
            <a:noFill/>
          </a:ln>
        </p:spPr>
      </p:pic>
      <p:pic>
        <p:nvPicPr>
          <p:cNvPr id="124" name="Google Shape;124;p3"/>
          <p:cNvPicPr preferRelativeResize="0"/>
          <p:nvPr/>
        </p:nvPicPr>
        <p:blipFill rotWithShape="1">
          <a:blip r:embed="rId5">
            <a:alphaModFix/>
          </a:blip>
          <a:srcRect/>
          <a:stretch/>
        </p:blipFill>
        <p:spPr>
          <a:xfrm>
            <a:off x="15845978" y="7130810"/>
            <a:ext cx="2733798" cy="3538897"/>
          </a:xfrm>
          <a:prstGeom prst="rect">
            <a:avLst/>
          </a:prstGeom>
          <a:noFill/>
          <a:ln>
            <a:noFill/>
          </a:ln>
        </p:spPr>
      </p:pic>
      <p:sp>
        <p:nvSpPr>
          <p:cNvPr id="126" name="Google Shape;126;p3"/>
          <p:cNvSpPr txBox="1">
            <a:spLocks noGrp="1"/>
          </p:cNvSpPr>
          <p:nvPr>
            <p:ph type="body" idx="1"/>
          </p:nvPr>
        </p:nvSpPr>
        <p:spPr>
          <a:xfrm>
            <a:off x="1543050" y="2168650"/>
            <a:ext cx="9894627" cy="5132902"/>
          </a:xfrm>
          <a:prstGeom prst="rect">
            <a:avLst/>
          </a:prstGeom>
        </p:spPr>
        <p:txBody>
          <a:bodyPr spcFirstLastPara="1" wrap="square" lIns="91425" tIns="45700" rIns="91425" bIns="45700" anchor="t" anchorCtr="0">
            <a:normAutofit/>
          </a:bodyPr>
          <a:lstStyle/>
          <a:p>
            <a:pPr marL="131445" lvl="0" indent="0" algn="l" rtl="0">
              <a:spcBef>
                <a:spcPts val="360"/>
              </a:spcBef>
              <a:spcAft>
                <a:spcPts val="0"/>
              </a:spcAft>
              <a:buSzPct val="56250"/>
              <a:buNone/>
            </a:pPr>
            <a:r>
              <a:rPr lang="en-US" dirty="0"/>
              <a:t>Demand for which a percentage change in a product’s price causes a larger percentage change in quantity demanded</a:t>
            </a:r>
          </a:p>
          <a:p>
            <a:pPr marL="588645" indent="-457200">
              <a:buSzPct val="56250"/>
            </a:pPr>
            <a:r>
              <a:rPr lang="en-US" dirty="0"/>
              <a:t>Shown with a flatter curve</a:t>
            </a:r>
          </a:p>
          <a:p>
            <a:pPr marL="588645" indent="-457200">
              <a:buSzPct val="56250"/>
            </a:pPr>
            <a:r>
              <a:rPr lang="en-US" dirty="0"/>
              <a:t>When |ε| &gt; 1, it is price elastic</a:t>
            </a:r>
          </a:p>
          <a:p>
            <a:pPr marL="588645" indent="-457200">
              <a:buSzPct val="56250"/>
            </a:pPr>
            <a:r>
              <a:rPr lang="en-US" dirty="0"/>
              <a:t>When demand is</a:t>
            </a:r>
            <a:r>
              <a:rPr lang="en-US" b="1" dirty="0"/>
              <a:t> elastic</a:t>
            </a:r>
            <a:r>
              <a:rPr lang="en-US" dirty="0"/>
              <a:t>, total revenue and the change in price have an </a:t>
            </a:r>
            <a:r>
              <a:rPr lang="en-US" b="1" dirty="0"/>
              <a:t>inverse relationship </a:t>
            </a:r>
            <a:r>
              <a:rPr lang="en-US" dirty="0"/>
              <a:t>→ total revenue changes in the opposite direction to the change in price.</a:t>
            </a:r>
          </a:p>
        </p:txBody>
      </p:sp>
      <p:sp>
        <p:nvSpPr>
          <p:cNvPr id="4" name="Google Shape;125;p3">
            <a:extLst>
              <a:ext uri="{FF2B5EF4-FFF2-40B4-BE49-F238E27FC236}">
                <a16:creationId xmlns:a16="http://schemas.microsoft.com/office/drawing/2014/main" id="{2487BFE2-9EC9-9052-3758-7EC47A13D17D}"/>
              </a:ext>
            </a:extLst>
          </p:cNvPr>
          <p:cNvSpPr txBox="1">
            <a:spLocks/>
          </p:cNvSpPr>
          <p:nvPr/>
        </p:nvSpPr>
        <p:spPr>
          <a:xfrm>
            <a:off x="4051250" y="359376"/>
            <a:ext cx="8229600" cy="1143000"/>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8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b="1" dirty="0"/>
              <a:t>Elastic Demand</a:t>
            </a:r>
          </a:p>
        </p:txBody>
      </p:sp>
      <p:pic>
        <p:nvPicPr>
          <p:cNvPr id="14338" name="Picture 2">
            <a:extLst>
              <a:ext uri="{FF2B5EF4-FFF2-40B4-BE49-F238E27FC236}">
                <a16:creationId xmlns:a16="http://schemas.microsoft.com/office/drawing/2014/main" id="{E3FA1A28-852D-C623-7827-2F749D50765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775296" y="2455256"/>
            <a:ext cx="5244347" cy="45794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627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pic>
        <p:nvPicPr>
          <p:cNvPr id="119" name="Google Shape;119;p3"/>
          <p:cNvPicPr preferRelativeResize="0"/>
          <p:nvPr/>
        </p:nvPicPr>
        <p:blipFill rotWithShape="1">
          <a:blip r:embed="rId3">
            <a:alphaModFix/>
          </a:blip>
          <a:srcRect b="619"/>
          <a:stretch/>
        </p:blipFill>
        <p:spPr>
          <a:xfrm rot="2700000">
            <a:off x="16270669" y="-98947"/>
            <a:ext cx="2072513" cy="2059669"/>
          </a:xfrm>
          <a:prstGeom prst="rect">
            <a:avLst/>
          </a:prstGeom>
          <a:noFill/>
          <a:ln>
            <a:noFill/>
          </a:ln>
        </p:spPr>
      </p:pic>
      <p:grpSp>
        <p:nvGrpSpPr>
          <p:cNvPr id="120" name="Google Shape;120;p3"/>
          <p:cNvGrpSpPr/>
          <p:nvPr/>
        </p:nvGrpSpPr>
        <p:grpSpPr>
          <a:xfrm>
            <a:off x="0" y="8843309"/>
            <a:ext cx="18287996" cy="3230764"/>
            <a:chOff x="0" y="-38100"/>
            <a:chExt cx="4816592" cy="850900"/>
          </a:xfrm>
        </p:grpSpPr>
        <p:sp>
          <p:nvSpPr>
            <p:cNvPr id="121" name="Google Shape;121;p3"/>
            <p:cNvSpPr/>
            <p:nvPr/>
          </p:nvSpPr>
          <p:spPr>
            <a:xfrm>
              <a:off x="0" y="0"/>
              <a:ext cx="4816592" cy="342131"/>
            </a:xfrm>
            <a:custGeom>
              <a:avLst/>
              <a:gdLst/>
              <a:ahLst/>
              <a:cxnLst/>
              <a:rect l="l" t="t" r="r" b="b"/>
              <a:pathLst>
                <a:path w="4816592" h="342131" extrusionOk="0">
                  <a:moveTo>
                    <a:pt x="0" y="0"/>
                  </a:moveTo>
                  <a:lnTo>
                    <a:pt x="4816592" y="0"/>
                  </a:lnTo>
                  <a:lnTo>
                    <a:pt x="4816592" y="342131"/>
                  </a:lnTo>
                  <a:lnTo>
                    <a:pt x="0" y="342131"/>
                  </a:lnTo>
                  <a:close/>
                </a:path>
              </a:pathLst>
            </a:custGeom>
            <a:solidFill>
              <a:srgbClr val="FEC099"/>
            </a:solidFill>
            <a:ln>
              <a:noFill/>
            </a:ln>
          </p:spPr>
        </p:sp>
        <p:sp>
          <p:nvSpPr>
            <p:cNvPr id="122" name="Google Shape;122;p3"/>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pic>
        <p:nvPicPr>
          <p:cNvPr id="123" name="Google Shape;123;p3"/>
          <p:cNvPicPr preferRelativeResize="0"/>
          <p:nvPr/>
        </p:nvPicPr>
        <p:blipFill rotWithShape="1">
          <a:blip r:embed="rId4">
            <a:alphaModFix/>
          </a:blip>
          <a:srcRect/>
          <a:stretch/>
        </p:blipFill>
        <p:spPr>
          <a:xfrm>
            <a:off x="107745" y="9061043"/>
            <a:ext cx="1716191" cy="1175659"/>
          </a:xfrm>
          <a:prstGeom prst="rect">
            <a:avLst/>
          </a:prstGeom>
          <a:noFill/>
          <a:ln>
            <a:noFill/>
          </a:ln>
        </p:spPr>
      </p:pic>
      <p:pic>
        <p:nvPicPr>
          <p:cNvPr id="124" name="Google Shape;124;p3"/>
          <p:cNvPicPr preferRelativeResize="0"/>
          <p:nvPr/>
        </p:nvPicPr>
        <p:blipFill rotWithShape="1">
          <a:blip r:embed="rId5">
            <a:alphaModFix/>
          </a:blip>
          <a:srcRect/>
          <a:stretch/>
        </p:blipFill>
        <p:spPr>
          <a:xfrm>
            <a:off x="15845978" y="7130810"/>
            <a:ext cx="2733798" cy="3538897"/>
          </a:xfrm>
          <a:prstGeom prst="rect">
            <a:avLst/>
          </a:prstGeom>
          <a:noFill/>
          <a:ln>
            <a:noFill/>
          </a:ln>
        </p:spPr>
      </p:pic>
      <p:sp>
        <p:nvSpPr>
          <p:cNvPr id="126" name="Google Shape;126;p3"/>
          <p:cNvSpPr txBox="1">
            <a:spLocks noGrp="1"/>
          </p:cNvSpPr>
          <p:nvPr>
            <p:ph type="body" idx="1"/>
          </p:nvPr>
        </p:nvSpPr>
        <p:spPr>
          <a:xfrm>
            <a:off x="1543050" y="2168650"/>
            <a:ext cx="9894627" cy="5132902"/>
          </a:xfrm>
          <a:prstGeom prst="rect">
            <a:avLst/>
          </a:prstGeom>
        </p:spPr>
        <p:txBody>
          <a:bodyPr spcFirstLastPara="1" wrap="square" lIns="91425" tIns="45700" rIns="91425" bIns="45700" anchor="t" anchorCtr="0">
            <a:normAutofit/>
          </a:bodyPr>
          <a:lstStyle/>
          <a:p>
            <a:pPr marL="131445" lvl="0" indent="0" algn="l" rtl="0">
              <a:spcBef>
                <a:spcPts val="360"/>
              </a:spcBef>
              <a:spcAft>
                <a:spcPts val="0"/>
              </a:spcAft>
              <a:buSzPct val="56250"/>
              <a:buNone/>
            </a:pPr>
            <a:r>
              <a:rPr lang="en-US" dirty="0"/>
              <a:t>Demand for which a percentage change in a product’s price causes a smaller percentage change in quantity demanded.</a:t>
            </a:r>
          </a:p>
          <a:p>
            <a:pPr marL="588645" indent="-457200">
              <a:buSzPct val="56250"/>
            </a:pPr>
            <a:r>
              <a:rPr lang="en-US" dirty="0"/>
              <a:t>Shown with a steeper curve</a:t>
            </a:r>
          </a:p>
          <a:p>
            <a:pPr marL="588645" indent="-457200">
              <a:buSzPct val="56250"/>
            </a:pPr>
            <a:r>
              <a:rPr lang="en-US" dirty="0"/>
              <a:t>When 0 &lt; |ε| &lt; 1, it is price inelastic</a:t>
            </a:r>
          </a:p>
          <a:p>
            <a:pPr marL="588645" indent="-457200">
              <a:buSzPct val="56250"/>
            </a:pPr>
            <a:r>
              <a:rPr lang="en-US" dirty="0"/>
              <a:t>When the demand is</a:t>
            </a:r>
            <a:r>
              <a:rPr lang="en-US" b="1" dirty="0"/>
              <a:t> inelastic</a:t>
            </a:r>
            <a:r>
              <a:rPr lang="en-US" dirty="0"/>
              <a:t>, the price and total revenue have a </a:t>
            </a:r>
            <a:r>
              <a:rPr lang="en-US" b="1" dirty="0"/>
              <a:t>direct relationship </a:t>
            </a:r>
            <a:r>
              <a:rPr lang="en-US" dirty="0"/>
              <a:t>→ total revenue changes in the same direction as the change in price.</a:t>
            </a:r>
          </a:p>
        </p:txBody>
      </p:sp>
      <p:sp>
        <p:nvSpPr>
          <p:cNvPr id="4" name="Google Shape;125;p3">
            <a:extLst>
              <a:ext uri="{FF2B5EF4-FFF2-40B4-BE49-F238E27FC236}">
                <a16:creationId xmlns:a16="http://schemas.microsoft.com/office/drawing/2014/main" id="{2487BFE2-9EC9-9052-3758-7EC47A13D17D}"/>
              </a:ext>
            </a:extLst>
          </p:cNvPr>
          <p:cNvSpPr txBox="1">
            <a:spLocks/>
          </p:cNvSpPr>
          <p:nvPr/>
        </p:nvSpPr>
        <p:spPr>
          <a:xfrm>
            <a:off x="4051250" y="359376"/>
            <a:ext cx="8229600" cy="1143000"/>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8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b="1" dirty="0"/>
              <a:t>Inelastic Demand</a:t>
            </a:r>
          </a:p>
        </p:txBody>
      </p:sp>
      <p:pic>
        <p:nvPicPr>
          <p:cNvPr id="15362" name="Picture 2">
            <a:extLst>
              <a:ext uri="{FF2B5EF4-FFF2-40B4-BE49-F238E27FC236}">
                <a16:creationId xmlns:a16="http://schemas.microsoft.com/office/drawing/2014/main" id="{5645CA8A-475F-8456-C8D8-D5AEA41E164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652985" y="2168650"/>
            <a:ext cx="5381625" cy="518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72781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pic>
        <p:nvPicPr>
          <p:cNvPr id="119" name="Google Shape;119;p3"/>
          <p:cNvPicPr preferRelativeResize="0"/>
          <p:nvPr/>
        </p:nvPicPr>
        <p:blipFill rotWithShape="1">
          <a:blip r:embed="rId3">
            <a:alphaModFix/>
          </a:blip>
          <a:srcRect b="619"/>
          <a:stretch/>
        </p:blipFill>
        <p:spPr>
          <a:xfrm rot="2700000">
            <a:off x="16270669" y="-98947"/>
            <a:ext cx="2072513" cy="2059669"/>
          </a:xfrm>
          <a:prstGeom prst="rect">
            <a:avLst/>
          </a:prstGeom>
          <a:noFill/>
          <a:ln>
            <a:noFill/>
          </a:ln>
        </p:spPr>
      </p:pic>
      <p:grpSp>
        <p:nvGrpSpPr>
          <p:cNvPr id="120" name="Google Shape;120;p3"/>
          <p:cNvGrpSpPr/>
          <p:nvPr/>
        </p:nvGrpSpPr>
        <p:grpSpPr>
          <a:xfrm>
            <a:off x="0" y="8843309"/>
            <a:ext cx="18287996" cy="3230764"/>
            <a:chOff x="0" y="-38100"/>
            <a:chExt cx="4816592" cy="850900"/>
          </a:xfrm>
        </p:grpSpPr>
        <p:sp>
          <p:nvSpPr>
            <p:cNvPr id="121" name="Google Shape;121;p3"/>
            <p:cNvSpPr/>
            <p:nvPr/>
          </p:nvSpPr>
          <p:spPr>
            <a:xfrm>
              <a:off x="0" y="0"/>
              <a:ext cx="4816592" cy="342131"/>
            </a:xfrm>
            <a:custGeom>
              <a:avLst/>
              <a:gdLst/>
              <a:ahLst/>
              <a:cxnLst/>
              <a:rect l="l" t="t" r="r" b="b"/>
              <a:pathLst>
                <a:path w="4816592" h="342131" extrusionOk="0">
                  <a:moveTo>
                    <a:pt x="0" y="0"/>
                  </a:moveTo>
                  <a:lnTo>
                    <a:pt x="4816592" y="0"/>
                  </a:lnTo>
                  <a:lnTo>
                    <a:pt x="4816592" y="342131"/>
                  </a:lnTo>
                  <a:lnTo>
                    <a:pt x="0" y="342131"/>
                  </a:lnTo>
                  <a:close/>
                </a:path>
              </a:pathLst>
            </a:custGeom>
            <a:solidFill>
              <a:srgbClr val="FEC099"/>
            </a:solidFill>
            <a:ln>
              <a:noFill/>
            </a:ln>
          </p:spPr>
        </p:sp>
        <p:sp>
          <p:nvSpPr>
            <p:cNvPr id="122" name="Google Shape;122;p3"/>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pic>
        <p:nvPicPr>
          <p:cNvPr id="123" name="Google Shape;123;p3"/>
          <p:cNvPicPr preferRelativeResize="0"/>
          <p:nvPr/>
        </p:nvPicPr>
        <p:blipFill rotWithShape="1">
          <a:blip r:embed="rId4">
            <a:alphaModFix/>
          </a:blip>
          <a:srcRect/>
          <a:stretch/>
        </p:blipFill>
        <p:spPr>
          <a:xfrm>
            <a:off x="107745" y="9061043"/>
            <a:ext cx="1716191" cy="1175659"/>
          </a:xfrm>
          <a:prstGeom prst="rect">
            <a:avLst/>
          </a:prstGeom>
          <a:noFill/>
          <a:ln>
            <a:noFill/>
          </a:ln>
        </p:spPr>
      </p:pic>
      <p:pic>
        <p:nvPicPr>
          <p:cNvPr id="124" name="Google Shape;124;p3"/>
          <p:cNvPicPr preferRelativeResize="0"/>
          <p:nvPr/>
        </p:nvPicPr>
        <p:blipFill rotWithShape="1">
          <a:blip r:embed="rId5">
            <a:alphaModFix/>
          </a:blip>
          <a:srcRect/>
          <a:stretch/>
        </p:blipFill>
        <p:spPr>
          <a:xfrm>
            <a:off x="15845978" y="7130810"/>
            <a:ext cx="2733798" cy="3538897"/>
          </a:xfrm>
          <a:prstGeom prst="rect">
            <a:avLst/>
          </a:prstGeom>
          <a:noFill/>
          <a:ln>
            <a:noFill/>
          </a:ln>
        </p:spPr>
      </p:pic>
      <p:sp>
        <p:nvSpPr>
          <p:cNvPr id="4" name="Google Shape;125;p3">
            <a:extLst>
              <a:ext uri="{FF2B5EF4-FFF2-40B4-BE49-F238E27FC236}">
                <a16:creationId xmlns:a16="http://schemas.microsoft.com/office/drawing/2014/main" id="{2487BFE2-9EC9-9052-3758-7EC47A13D17D}"/>
              </a:ext>
            </a:extLst>
          </p:cNvPr>
          <p:cNvSpPr txBox="1">
            <a:spLocks/>
          </p:cNvSpPr>
          <p:nvPr/>
        </p:nvSpPr>
        <p:spPr>
          <a:xfrm>
            <a:off x="4051250" y="359376"/>
            <a:ext cx="8229600" cy="1143000"/>
          </a:xfrm>
          <a:prstGeom prst="rect">
            <a:avLst/>
          </a:prstGeom>
          <a:noFill/>
          <a:ln>
            <a:noFill/>
          </a:ln>
        </p:spPr>
        <p:txBody>
          <a:bodyPr spcFirstLastPara="1" wrap="square" lIns="91425" tIns="45700" rIns="91425" bIns="45700" anchor="ctr" anchorCtr="0">
            <a:normAutofit fontScale="70000" lnSpcReduction="20000"/>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8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lang="en-US" b="1" dirty="0"/>
          </a:p>
          <a:p>
            <a:r>
              <a:rPr lang="en-US" b="1" dirty="0"/>
              <a:t>Perfectly Elastic and Perfectly Inelastic Demand</a:t>
            </a:r>
          </a:p>
        </p:txBody>
      </p:sp>
      <p:pic>
        <p:nvPicPr>
          <p:cNvPr id="16386" name="Picture 2">
            <a:extLst>
              <a:ext uri="{FF2B5EF4-FFF2-40B4-BE49-F238E27FC236}">
                <a16:creationId xmlns:a16="http://schemas.microsoft.com/office/drawing/2014/main" id="{6862C10B-9E80-BB06-1A08-23DF7A9238D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04842" y="2180585"/>
            <a:ext cx="11278311" cy="52983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56387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pic>
        <p:nvPicPr>
          <p:cNvPr id="119" name="Google Shape;119;p3"/>
          <p:cNvPicPr preferRelativeResize="0"/>
          <p:nvPr/>
        </p:nvPicPr>
        <p:blipFill rotWithShape="1">
          <a:blip r:embed="rId3">
            <a:alphaModFix/>
          </a:blip>
          <a:srcRect b="619"/>
          <a:stretch/>
        </p:blipFill>
        <p:spPr>
          <a:xfrm rot="2700000">
            <a:off x="16270669" y="-98947"/>
            <a:ext cx="2072513" cy="2059669"/>
          </a:xfrm>
          <a:prstGeom prst="rect">
            <a:avLst/>
          </a:prstGeom>
          <a:noFill/>
          <a:ln>
            <a:noFill/>
          </a:ln>
        </p:spPr>
      </p:pic>
      <p:grpSp>
        <p:nvGrpSpPr>
          <p:cNvPr id="120" name="Google Shape;120;p3"/>
          <p:cNvGrpSpPr/>
          <p:nvPr/>
        </p:nvGrpSpPr>
        <p:grpSpPr>
          <a:xfrm>
            <a:off x="0" y="8843309"/>
            <a:ext cx="18287996" cy="3230764"/>
            <a:chOff x="0" y="-38100"/>
            <a:chExt cx="4816592" cy="850900"/>
          </a:xfrm>
        </p:grpSpPr>
        <p:sp>
          <p:nvSpPr>
            <p:cNvPr id="121" name="Google Shape;121;p3"/>
            <p:cNvSpPr/>
            <p:nvPr/>
          </p:nvSpPr>
          <p:spPr>
            <a:xfrm>
              <a:off x="0" y="0"/>
              <a:ext cx="4816592" cy="342131"/>
            </a:xfrm>
            <a:custGeom>
              <a:avLst/>
              <a:gdLst/>
              <a:ahLst/>
              <a:cxnLst/>
              <a:rect l="l" t="t" r="r" b="b"/>
              <a:pathLst>
                <a:path w="4816592" h="342131" extrusionOk="0">
                  <a:moveTo>
                    <a:pt x="0" y="0"/>
                  </a:moveTo>
                  <a:lnTo>
                    <a:pt x="4816592" y="0"/>
                  </a:lnTo>
                  <a:lnTo>
                    <a:pt x="4816592" y="342131"/>
                  </a:lnTo>
                  <a:lnTo>
                    <a:pt x="0" y="342131"/>
                  </a:lnTo>
                  <a:close/>
                </a:path>
              </a:pathLst>
            </a:custGeom>
            <a:solidFill>
              <a:srgbClr val="FEC099"/>
            </a:solidFill>
            <a:ln>
              <a:noFill/>
            </a:ln>
          </p:spPr>
        </p:sp>
        <p:sp>
          <p:nvSpPr>
            <p:cNvPr id="122" name="Google Shape;122;p3"/>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pic>
        <p:nvPicPr>
          <p:cNvPr id="123" name="Google Shape;123;p3"/>
          <p:cNvPicPr preferRelativeResize="0"/>
          <p:nvPr/>
        </p:nvPicPr>
        <p:blipFill rotWithShape="1">
          <a:blip r:embed="rId4">
            <a:alphaModFix/>
          </a:blip>
          <a:srcRect/>
          <a:stretch/>
        </p:blipFill>
        <p:spPr>
          <a:xfrm>
            <a:off x="107745" y="9061043"/>
            <a:ext cx="1716191" cy="1175659"/>
          </a:xfrm>
          <a:prstGeom prst="rect">
            <a:avLst/>
          </a:prstGeom>
          <a:noFill/>
          <a:ln>
            <a:noFill/>
          </a:ln>
        </p:spPr>
      </p:pic>
      <p:pic>
        <p:nvPicPr>
          <p:cNvPr id="124" name="Google Shape;124;p3"/>
          <p:cNvPicPr preferRelativeResize="0"/>
          <p:nvPr/>
        </p:nvPicPr>
        <p:blipFill rotWithShape="1">
          <a:blip r:embed="rId5">
            <a:alphaModFix/>
          </a:blip>
          <a:srcRect/>
          <a:stretch/>
        </p:blipFill>
        <p:spPr>
          <a:xfrm>
            <a:off x="15845978" y="7130810"/>
            <a:ext cx="2733798" cy="3538897"/>
          </a:xfrm>
          <a:prstGeom prst="rect">
            <a:avLst/>
          </a:prstGeom>
          <a:noFill/>
          <a:ln>
            <a:noFill/>
          </a:ln>
        </p:spPr>
      </p:pic>
      <p:sp>
        <p:nvSpPr>
          <p:cNvPr id="125" name="Google Shape;125;p3"/>
          <p:cNvSpPr txBox="1">
            <a:spLocks noGrp="1"/>
          </p:cNvSpPr>
          <p:nvPr>
            <p:ph type="title"/>
          </p:nvPr>
        </p:nvSpPr>
        <p:spPr>
          <a:xfrm>
            <a:off x="4051250" y="359376"/>
            <a:ext cx="8229600" cy="11430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US" b="1" dirty="0"/>
              <a:t>Question 4</a:t>
            </a:r>
            <a:endParaRPr b="1" dirty="0"/>
          </a:p>
        </p:txBody>
      </p:sp>
      <p:sp>
        <p:nvSpPr>
          <p:cNvPr id="126" name="Google Shape;126;p3"/>
          <p:cNvSpPr txBox="1">
            <a:spLocks noGrp="1"/>
          </p:cNvSpPr>
          <p:nvPr>
            <p:ph type="body" idx="1"/>
          </p:nvPr>
        </p:nvSpPr>
        <p:spPr>
          <a:xfrm>
            <a:off x="586853" y="1762800"/>
            <a:ext cx="8748215" cy="6761400"/>
          </a:xfrm>
          <a:prstGeom prst="rect">
            <a:avLst/>
          </a:prstGeom>
        </p:spPr>
        <p:txBody>
          <a:bodyPr spcFirstLastPara="1" wrap="square" lIns="91425" tIns="45700" rIns="91425" bIns="45700" anchor="t" anchorCtr="0">
            <a:normAutofit/>
          </a:bodyPr>
          <a:lstStyle/>
          <a:p>
            <a:pPr marL="131445" lvl="0" indent="0" algn="l" rtl="0">
              <a:spcBef>
                <a:spcPts val="360"/>
              </a:spcBef>
              <a:spcAft>
                <a:spcPts val="0"/>
              </a:spcAft>
              <a:buSzPct val="56250"/>
              <a:buNone/>
            </a:pPr>
            <a:r>
              <a:rPr lang="en-US" dirty="0"/>
              <a:t>Here is a table showing the percentage changes in price and quantity</a:t>
            </a:r>
          </a:p>
          <a:p>
            <a:pPr marL="131445" lvl="0" indent="0" algn="l" rtl="0">
              <a:spcBef>
                <a:spcPts val="360"/>
              </a:spcBef>
              <a:spcAft>
                <a:spcPts val="0"/>
              </a:spcAft>
              <a:buSzPct val="56250"/>
              <a:buNone/>
            </a:pPr>
            <a:endParaRPr lang="en-US" dirty="0"/>
          </a:p>
          <a:p>
            <a:pPr marL="645795" lvl="0" indent="-514350" algn="l" rtl="0">
              <a:spcBef>
                <a:spcPts val="360"/>
              </a:spcBef>
              <a:spcAft>
                <a:spcPts val="0"/>
              </a:spcAft>
              <a:buSzPct val="56250"/>
              <a:buFont typeface="+mj-lt"/>
              <a:buAutoNum type="alphaUcPeriod"/>
            </a:pPr>
            <a:r>
              <a:rPr lang="en-US" dirty="0"/>
              <a:t>What are the elasticities?</a:t>
            </a:r>
          </a:p>
          <a:p>
            <a:pPr marL="645795" lvl="0" indent="-514350" algn="l" rtl="0">
              <a:spcBef>
                <a:spcPts val="360"/>
              </a:spcBef>
              <a:spcAft>
                <a:spcPts val="0"/>
              </a:spcAft>
              <a:buSzPct val="56250"/>
              <a:buFont typeface="+mj-lt"/>
              <a:buAutoNum type="alphaUcPeriod"/>
            </a:pPr>
            <a:endParaRPr lang="en-US" dirty="0"/>
          </a:p>
          <a:p>
            <a:pPr marL="645795" lvl="0" indent="-514350" algn="l" rtl="0">
              <a:spcBef>
                <a:spcPts val="360"/>
              </a:spcBef>
              <a:spcAft>
                <a:spcPts val="0"/>
              </a:spcAft>
              <a:buSzPct val="56250"/>
              <a:buFont typeface="+mj-lt"/>
              <a:buAutoNum type="alphaUcPeriod"/>
            </a:pPr>
            <a:endParaRPr lang="en-US" dirty="0"/>
          </a:p>
          <a:p>
            <a:pPr marL="645795" lvl="0" indent="-514350" algn="l" rtl="0">
              <a:spcBef>
                <a:spcPts val="360"/>
              </a:spcBef>
              <a:spcAft>
                <a:spcPts val="0"/>
              </a:spcAft>
              <a:buSzPct val="56250"/>
              <a:buFont typeface="+mj-lt"/>
              <a:buAutoNum type="alphaUcPeriod"/>
            </a:pPr>
            <a:endParaRPr lang="en-US" dirty="0"/>
          </a:p>
          <a:p>
            <a:pPr marL="645795" lvl="0" indent="-514350" algn="l" rtl="0">
              <a:spcBef>
                <a:spcPts val="360"/>
              </a:spcBef>
              <a:spcAft>
                <a:spcPts val="0"/>
              </a:spcAft>
              <a:buSzPct val="56250"/>
              <a:buFont typeface="+mj-lt"/>
              <a:buAutoNum type="alphaUcPeriod"/>
            </a:pPr>
            <a:endParaRPr lang="en-US" dirty="0"/>
          </a:p>
          <a:p>
            <a:pPr marL="645795" lvl="0" indent="-514350" algn="l" rtl="0">
              <a:spcBef>
                <a:spcPts val="360"/>
              </a:spcBef>
              <a:spcAft>
                <a:spcPts val="0"/>
              </a:spcAft>
              <a:buSzPct val="56250"/>
              <a:buFont typeface="+mj-lt"/>
              <a:buAutoNum type="alphaUcPeriod"/>
            </a:pPr>
            <a:r>
              <a:rPr lang="en-US" dirty="0"/>
              <a:t>When does the law of demand hold?</a:t>
            </a:r>
          </a:p>
          <a:p>
            <a:pPr marL="131445" lvl="0" indent="0" algn="l" rtl="0">
              <a:spcBef>
                <a:spcPts val="360"/>
              </a:spcBef>
              <a:spcAft>
                <a:spcPts val="0"/>
              </a:spcAft>
              <a:buSzPct val="56250"/>
              <a:buNone/>
            </a:pPr>
            <a:endParaRPr lang="en-US" dirty="0"/>
          </a:p>
          <a:p>
            <a:pPr marL="131445" lvl="0" indent="0" algn="l" rtl="0">
              <a:spcBef>
                <a:spcPts val="360"/>
              </a:spcBef>
              <a:spcAft>
                <a:spcPts val="0"/>
              </a:spcAft>
              <a:buSzPct val="56250"/>
              <a:buNone/>
            </a:pPr>
            <a:endParaRPr lang="en-US" dirty="0"/>
          </a:p>
        </p:txBody>
      </p:sp>
      <p:graphicFrame>
        <p:nvGraphicFramePr>
          <p:cNvPr id="4" name="Table 4">
            <a:extLst>
              <a:ext uri="{FF2B5EF4-FFF2-40B4-BE49-F238E27FC236}">
                <a16:creationId xmlns:a16="http://schemas.microsoft.com/office/drawing/2014/main" id="{2A55243E-337D-D594-AB70-56D0629F616E}"/>
              </a:ext>
            </a:extLst>
          </p:cNvPr>
          <p:cNvGraphicFramePr>
            <a:graphicFrameLocks noGrp="1"/>
          </p:cNvGraphicFramePr>
          <p:nvPr>
            <p:extLst>
              <p:ext uri="{D42A27DB-BD31-4B8C-83A1-F6EECF244321}">
                <p14:modId xmlns:p14="http://schemas.microsoft.com/office/powerpoint/2010/main" val="2704905596"/>
              </p:ext>
            </p:extLst>
          </p:nvPr>
        </p:nvGraphicFramePr>
        <p:xfrm>
          <a:off x="9335068" y="2956708"/>
          <a:ext cx="7765578" cy="4101772"/>
        </p:xfrm>
        <a:graphic>
          <a:graphicData uri="http://schemas.openxmlformats.org/drawingml/2006/table">
            <a:tbl>
              <a:tblPr firstRow="1" bandRow="1">
                <a:tableStyleId>{073A0DAA-6AF3-43AB-8588-CEC1D06C72B9}</a:tableStyleId>
              </a:tblPr>
              <a:tblGrid>
                <a:gridCol w="2588526">
                  <a:extLst>
                    <a:ext uri="{9D8B030D-6E8A-4147-A177-3AD203B41FA5}">
                      <a16:colId xmlns:a16="http://schemas.microsoft.com/office/drawing/2014/main" val="4138547901"/>
                    </a:ext>
                  </a:extLst>
                </a:gridCol>
                <a:gridCol w="2588526">
                  <a:extLst>
                    <a:ext uri="{9D8B030D-6E8A-4147-A177-3AD203B41FA5}">
                      <a16:colId xmlns:a16="http://schemas.microsoft.com/office/drawing/2014/main" val="3743956255"/>
                    </a:ext>
                  </a:extLst>
                </a:gridCol>
                <a:gridCol w="2588526">
                  <a:extLst>
                    <a:ext uri="{9D8B030D-6E8A-4147-A177-3AD203B41FA5}">
                      <a16:colId xmlns:a16="http://schemas.microsoft.com/office/drawing/2014/main" val="3614316367"/>
                    </a:ext>
                  </a:extLst>
                </a:gridCol>
              </a:tblGrid>
              <a:tr h="1025443">
                <a:tc>
                  <a:txBody>
                    <a:bodyPr/>
                    <a:lstStyle/>
                    <a:p>
                      <a:pPr algn="ctr"/>
                      <a:r>
                        <a:rPr lang="en-US" sz="2400" dirty="0">
                          <a:latin typeface="Calibri" panose="020F0502020204030204" pitchFamily="34" charset="0"/>
                          <a:cs typeface="Calibri" panose="020F0502020204030204" pitchFamily="34" charset="0"/>
                        </a:rPr>
                        <a:t>Change in Quantity</a:t>
                      </a:r>
                    </a:p>
                  </a:txBody>
                  <a:tcPr anchor="ctr"/>
                </a:tc>
                <a:tc>
                  <a:txBody>
                    <a:bodyPr/>
                    <a:lstStyle/>
                    <a:p>
                      <a:pPr algn="ctr"/>
                      <a:r>
                        <a:rPr lang="en-US" sz="2400" dirty="0">
                          <a:latin typeface="Calibri" panose="020F0502020204030204" pitchFamily="34" charset="0"/>
                          <a:cs typeface="Calibri" panose="020F0502020204030204" pitchFamily="34" charset="0"/>
                        </a:rPr>
                        <a:t>Change in </a:t>
                      </a:r>
                      <a:br>
                        <a:rPr lang="en-US" sz="2400" dirty="0">
                          <a:latin typeface="Calibri" panose="020F0502020204030204" pitchFamily="34" charset="0"/>
                          <a:cs typeface="Calibri" panose="020F0502020204030204" pitchFamily="34" charset="0"/>
                        </a:rPr>
                      </a:br>
                      <a:r>
                        <a:rPr lang="en-US" sz="2400" dirty="0">
                          <a:latin typeface="Calibri" panose="020F0502020204030204" pitchFamily="34" charset="0"/>
                          <a:cs typeface="Calibri" panose="020F0502020204030204" pitchFamily="34" charset="0"/>
                        </a:rPr>
                        <a:t>Price </a:t>
                      </a:r>
                    </a:p>
                  </a:txBody>
                  <a:tcPr anchor="ctr"/>
                </a:tc>
                <a:tc>
                  <a:txBody>
                    <a:bodyPr/>
                    <a:lstStyle/>
                    <a:p>
                      <a:pPr algn="ctr"/>
                      <a:r>
                        <a:rPr lang="en-US" sz="2400" dirty="0">
                          <a:latin typeface="Calibri" panose="020F0502020204030204" pitchFamily="34" charset="0"/>
                          <a:cs typeface="Calibri" panose="020F0502020204030204" pitchFamily="34" charset="0"/>
                        </a:rPr>
                        <a:t>Elasticity</a:t>
                      </a:r>
                    </a:p>
                  </a:txBody>
                  <a:tcPr anchor="ctr"/>
                </a:tc>
                <a:extLst>
                  <a:ext uri="{0D108BD9-81ED-4DB2-BD59-A6C34878D82A}">
                    <a16:rowId xmlns:a16="http://schemas.microsoft.com/office/drawing/2014/main" val="352198068"/>
                  </a:ext>
                </a:extLst>
              </a:tr>
              <a:tr h="1025443">
                <a:tc>
                  <a:txBody>
                    <a:bodyPr/>
                    <a:lstStyle/>
                    <a:p>
                      <a:pPr algn="ctr"/>
                      <a:r>
                        <a:rPr lang="en-US" sz="2400" dirty="0">
                          <a:latin typeface="Calibri" panose="020F0502020204030204" pitchFamily="34" charset="0"/>
                          <a:cs typeface="Calibri" panose="020F0502020204030204" pitchFamily="34" charset="0"/>
                        </a:rPr>
                        <a:t>-8%</a:t>
                      </a:r>
                    </a:p>
                  </a:txBody>
                  <a:tcPr anchor="ctr"/>
                </a:tc>
                <a:tc>
                  <a:txBody>
                    <a:bodyPr/>
                    <a:lstStyle/>
                    <a:p>
                      <a:pPr algn="ctr"/>
                      <a:r>
                        <a:rPr lang="en-US" sz="2400" dirty="0">
                          <a:latin typeface="Calibri" panose="020F0502020204030204" pitchFamily="34" charset="0"/>
                          <a:cs typeface="Calibri" panose="020F0502020204030204" pitchFamily="34" charset="0"/>
                        </a:rPr>
                        <a:t>8%</a:t>
                      </a:r>
                    </a:p>
                  </a:txBody>
                  <a:tcPr anchor="ctr"/>
                </a:tc>
                <a:tc>
                  <a:txBody>
                    <a:bodyPr/>
                    <a:lstStyle/>
                    <a:p>
                      <a:pPr algn="ctr"/>
                      <a:r>
                        <a:rPr lang="en-US" sz="2400" b="1" dirty="0">
                          <a:latin typeface="Calibri" panose="020F0502020204030204" pitchFamily="34" charset="0"/>
                          <a:cs typeface="Calibri" panose="020F0502020204030204" pitchFamily="34" charset="0"/>
                        </a:rPr>
                        <a:t>?</a:t>
                      </a:r>
                    </a:p>
                  </a:txBody>
                  <a:tcPr anchor="ctr"/>
                </a:tc>
                <a:extLst>
                  <a:ext uri="{0D108BD9-81ED-4DB2-BD59-A6C34878D82A}">
                    <a16:rowId xmlns:a16="http://schemas.microsoft.com/office/drawing/2014/main" val="1407109375"/>
                  </a:ext>
                </a:extLst>
              </a:tr>
              <a:tr h="1025443">
                <a:tc>
                  <a:txBody>
                    <a:bodyPr/>
                    <a:lstStyle/>
                    <a:p>
                      <a:pPr algn="ctr"/>
                      <a:r>
                        <a:rPr lang="en-US" sz="2400" dirty="0">
                          <a:latin typeface="Calibri" panose="020F0502020204030204" pitchFamily="34" charset="0"/>
                          <a:cs typeface="Calibri" panose="020F0502020204030204" pitchFamily="34" charset="0"/>
                        </a:rPr>
                        <a:t>-7%</a:t>
                      </a:r>
                    </a:p>
                  </a:txBody>
                  <a:tcPr anchor="ctr"/>
                </a:tc>
                <a:tc>
                  <a:txBody>
                    <a:bodyPr/>
                    <a:lstStyle/>
                    <a:p>
                      <a:pPr algn="ctr"/>
                      <a:r>
                        <a:rPr lang="en-US" sz="2400" dirty="0">
                          <a:latin typeface="Calibri" panose="020F0502020204030204" pitchFamily="34" charset="0"/>
                          <a:cs typeface="Calibri" panose="020F0502020204030204" pitchFamily="34" charset="0"/>
                        </a:rPr>
                        <a:t>4%</a:t>
                      </a:r>
                    </a:p>
                  </a:txBody>
                  <a:tcPr anchor="ctr"/>
                </a:tc>
                <a:tc>
                  <a:txBody>
                    <a:bodyPr/>
                    <a:lstStyle/>
                    <a:p>
                      <a:pPr algn="ctr"/>
                      <a:r>
                        <a:rPr lang="en-US" sz="2400" b="1" dirty="0">
                          <a:latin typeface="Calibri" panose="020F0502020204030204" pitchFamily="34" charset="0"/>
                          <a:cs typeface="Calibri" panose="020F0502020204030204" pitchFamily="34" charset="0"/>
                        </a:rPr>
                        <a:t>?</a:t>
                      </a:r>
                    </a:p>
                  </a:txBody>
                  <a:tcPr anchor="ctr"/>
                </a:tc>
                <a:extLst>
                  <a:ext uri="{0D108BD9-81ED-4DB2-BD59-A6C34878D82A}">
                    <a16:rowId xmlns:a16="http://schemas.microsoft.com/office/drawing/2014/main" val="286401375"/>
                  </a:ext>
                </a:extLst>
              </a:tr>
              <a:tr h="1025443">
                <a:tc>
                  <a:txBody>
                    <a:bodyPr/>
                    <a:lstStyle/>
                    <a:p>
                      <a:pPr algn="ctr"/>
                      <a:r>
                        <a:rPr lang="en-US" sz="2400" dirty="0">
                          <a:latin typeface="Calibri" panose="020F0502020204030204" pitchFamily="34" charset="0"/>
                          <a:cs typeface="Calibri" panose="020F0502020204030204" pitchFamily="34" charset="0"/>
                        </a:rPr>
                        <a:t>30%</a:t>
                      </a:r>
                    </a:p>
                  </a:txBody>
                  <a:tcPr anchor="ctr"/>
                </a:tc>
                <a:tc>
                  <a:txBody>
                    <a:bodyPr/>
                    <a:lstStyle/>
                    <a:p>
                      <a:pPr algn="ctr"/>
                      <a:r>
                        <a:rPr lang="en-US" sz="2400" dirty="0">
                          <a:latin typeface="Calibri" panose="020F0502020204030204" pitchFamily="34" charset="0"/>
                          <a:cs typeface="Calibri" panose="020F0502020204030204" pitchFamily="34" charset="0"/>
                        </a:rPr>
                        <a:t>6%</a:t>
                      </a:r>
                    </a:p>
                  </a:txBody>
                  <a:tcPr anchor="ctr"/>
                </a:tc>
                <a:tc>
                  <a:txBody>
                    <a:bodyPr/>
                    <a:lstStyle/>
                    <a:p>
                      <a:pPr algn="ctr"/>
                      <a:r>
                        <a:rPr lang="en-US" sz="2400" b="1" dirty="0">
                          <a:latin typeface="Calibri" panose="020F0502020204030204" pitchFamily="34" charset="0"/>
                          <a:cs typeface="Calibri" panose="020F0502020204030204" pitchFamily="34" charset="0"/>
                        </a:rPr>
                        <a:t>?</a:t>
                      </a:r>
                    </a:p>
                  </a:txBody>
                  <a:tcPr anchor="ctr"/>
                </a:tc>
                <a:extLst>
                  <a:ext uri="{0D108BD9-81ED-4DB2-BD59-A6C34878D82A}">
                    <a16:rowId xmlns:a16="http://schemas.microsoft.com/office/drawing/2014/main" val="2130641734"/>
                  </a:ext>
                </a:extLst>
              </a:tr>
            </a:tbl>
          </a:graphicData>
        </a:graphic>
      </p:graphicFrame>
    </p:spTree>
    <p:extLst>
      <p:ext uri="{BB962C8B-B14F-4D97-AF65-F5344CB8AC3E}">
        <p14:creationId xmlns:p14="http://schemas.microsoft.com/office/powerpoint/2010/main" val="11122002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pic>
        <p:nvPicPr>
          <p:cNvPr id="119" name="Google Shape;119;p3"/>
          <p:cNvPicPr preferRelativeResize="0"/>
          <p:nvPr/>
        </p:nvPicPr>
        <p:blipFill rotWithShape="1">
          <a:blip r:embed="rId3">
            <a:alphaModFix/>
          </a:blip>
          <a:srcRect b="619"/>
          <a:stretch/>
        </p:blipFill>
        <p:spPr>
          <a:xfrm rot="2700000">
            <a:off x="16270669" y="-98947"/>
            <a:ext cx="2072513" cy="2059669"/>
          </a:xfrm>
          <a:prstGeom prst="rect">
            <a:avLst/>
          </a:prstGeom>
          <a:noFill/>
          <a:ln>
            <a:noFill/>
          </a:ln>
        </p:spPr>
      </p:pic>
      <p:grpSp>
        <p:nvGrpSpPr>
          <p:cNvPr id="120" name="Google Shape;120;p3"/>
          <p:cNvGrpSpPr/>
          <p:nvPr/>
        </p:nvGrpSpPr>
        <p:grpSpPr>
          <a:xfrm>
            <a:off x="0" y="8843309"/>
            <a:ext cx="18287996" cy="3230764"/>
            <a:chOff x="0" y="-38100"/>
            <a:chExt cx="4816592" cy="850900"/>
          </a:xfrm>
        </p:grpSpPr>
        <p:sp>
          <p:nvSpPr>
            <p:cNvPr id="121" name="Google Shape;121;p3"/>
            <p:cNvSpPr/>
            <p:nvPr/>
          </p:nvSpPr>
          <p:spPr>
            <a:xfrm>
              <a:off x="0" y="0"/>
              <a:ext cx="4816592" cy="342131"/>
            </a:xfrm>
            <a:custGeom>
              <a:avLst/>
              <a:gdLst/>
              <a:ahLst/>
              <a:cxnLst/>
              <a:rect l="l" t="t" r="r" b="b"/>
              <a:pathLst>
                <a:path w="4816592" h="342131" extrusionOk="0">
                  <a:moveTo>
                    <a:pt x="0" y="0"/>
                  </a:moveTo>
                  <a:lnTo>
                    <a:pt x="4816592" y="0"/>
                  </a:lnTo>
                  <a:lnTo>
                    <a:pt x="4816592" y="342131"/>
                  </a:lnTo>
                  <a:lnTo>
                    <a:pt x="0" y="342131"/>
                  </a:lnTo>
                  <a:close/>
                </a:path>
              </a:pathLst>
            </a:custGeom>
            <a:solidFill>
              <a:srgbClr val="FEC099"/>
            </a:solidFill>
            <a:ln>
              <a:noFill/>
            </a:ln>
          </p:spPr>
        </p:sp>
        <p:sp>
          <p:nvSpPr>
            <p:cNvPr id="122" name="Google Shape;122;p3"/>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pic>
        <p:nvPicPr>
          <p:cNvPr id="123" name="Google Shape;123;p3"/>
          <p:cNvPicPr preferRelativeResize="0"/>
          <p:nvPr/>
        </p:nvPicPr>
        <p:blipFill rotWithShape="1">
          <a:blip r:embed="rId4">
            <a:alphaModFix/>
          </a:blip>
          <a:srcRect/>
          <a:stretch/>
        </p:blipFill>
        <p:spPr>
          <a:xfrm>
            <a:off x="107745" y="9061043"/>
            <a:ext cx="1716191" cy="1175659"/>
          </a:xfrm>
          <a:prstGeom prst="rect">
            <a:avLst/>
          </a:prstGeom>
          <a:noFill/>
          <a:ln>
            <a:noFill/>
          </a:ln>
        </p:spPr>
      </p:pic>
      <p:pic>
        <p:nvPicPr>
          <p:cNvPr id="124" name="Google Shape;124;p3"/>
          <p:cNvPicPr preferRelativeResize="0"/>
          <p:nvPr/>
        </p:nvPicPr>
        <p:blipFill rotWithShape="1">
          <a:blip r:embed="rId5">
            <a:alphaModFix/>
          </a:blip>
          <a:srcRect/>
          <a:stretch/>
        </p:blipFill>
        <p:spPr>
          <a:xfrm>
            <a:off x="15845978" y="7130810"/>
            <a:ext cx="2733798" cy="3538897"/>
          </a:xfrm>
          <a:prstGeom prst="rect">
            <a:avLst/>
          </a:prstGeom>
          <a:noFill/>
          <a:ln>
            <a:noFill/>
          </a:ln>
        </p:spPr>
      </p:pic>
      <p:sp>
        <p:nvSpPr>
          <p:cNvPr id="125" name="Google Shape;125;p3"/>
          <p:cNvSpPr txBox="1">
            <a:spLocks noGrp="1"/>
          </p:cNvSpPr>
          <p:nvPr>
            <p:ph type="title"/>
          </p:nvPr>
        </p:nvSpPr>
        <p:spPr>
          <a:xfrm>
            <a:off x="4051250" y="359376"/>
            <a:ext cx="8229600" cy="11430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US" b="1" dirty="0"/>
              <a:t>Question 5</a:t>
            </a:r>
            <a:endParaRPr b="1" dirty="0"/>
          </a:p>
        </p:txBody>
      </p:sp>
      <p:sp>
        <p:nvSpPr>
          <p:cNvPr id="126" name="Google Shape;126;p3"/>
          <p:cNvSpPr txBox="1">
            <a:spLocks noGrp="1"/>
          </p:cNvSpPr>
          <p:nvPr>
            <p:ph type="body" idx="1"/>
          </p:nvPr>
        </p:nvSpPr>
        <p:spPr>
          <a:xfrm>
            <a:off x="4572000" y="2168650"/>
            <a:ext cx="8229600" cy="6761400"/>
          </a:xfrm>
          <a:prstGeom prst="rect">
            <a:avLst/>
          </a:prstGeom>
        </p:spPr>
        <p:txBody>
          <a:bodyPr spcFirstLastPara="1" wrap="square" lIns="91425" tIns="45700" rIns="91425" bIns="45700" anchor="t" anchorCtr="0">
            <a:normAutofit/>
          </a:bodyPr>
          <a:lstStyle/>
          <a:p>
            <a:pPr marL="131445" lvl="0" indent="0" algn="l" rtl="0">
              <a:spcBef>
                <a:spcPts val="360"/>
              </a:spcBef>
              <a:spcAft>
                <a:spcPts val="0"/>
              </a:spcAft>
              <a:buSzPct val="56250"/>
              <a:buNone/>
            </a:pPr>
            <a:r>
              <a:rPr lang="en-US" dirty="0"/>
              <a:t>Assume that an inverse demand function is       P = 200 – 15Q where P is dollars per pound and Q is thousands of pounds</a:t>
            </a:r>
          </a:p>
          <a:p>
            <a:pPr marL="131445" lvl="0" indent="0" algn="l" rtl="0">
              <a:spcBef>
                <a:spcPts val="360"/>
              </a:spcBef>
              <a:spcAft>
                <a:spcPts val="0"/>
              </a:spcAft>
              <a:buSzPct val="56250"/>
              <a:buNone/>
            </a:pPr>
            <a:endParaRPr lang="en-US" dirty="0"/>
          </a:p>
          <a:p>
            <a:pPr marL="645795" lvl="0" indent="-514350" algn="l" rtl="0">
              <a:spcBef>
                <a:spcPts val="360"/>
              </a:spcBef>
              <a:spcAft>
                <a:spcPts val="0"/>
              </a:spcAft>
              <a:buSzPct val="56250"/>
              <a:buFont typeface="+mj-lt"/>
              <a:buAutoNum type="alphaUcPeriod"/>
            </a:pPr>
            <a:r>
              <a:rPr lang="en-US" dirty="0"/>
              <a:t>Increasing quantity from Q = 1 to Q = 2 decreases price by 0.15 percent.</a:t>
            </a:r>
          </a:p>
          <a:p>
            <a:pPr marL="645795" lvl="0" indent="-514350" algn="l" rtl="0">
              <a:spcBef>
                <a:spcPts val="360"/>
              </a:spcBef>
              <a:spcAft>
                <a:spcPts val="0"/>
              </a:spcAft>
              <a:buSzPct val="56250"/>
              <a:buFont typeface="+mj-lt"/>
              <a:buAutoNum type="alphaUcPeriod"/>
            </a:pPr>
            <a:r>
              <a:rPr lang="en-US" dirty="0"/>
              <a:t>Total sales revenue, R = PQ, is positive for all positive values of Q.</a:t>
            </a:r>
          </a:p>
          <a:p>
            <a:pPr marL="645795" lvl="0" indent="-514350" algn="l" rtl="0">
              <a:spcBef>
                <a:spcPts val="360"/>
              </a:spcBef>
              <a:spcAft>
                <a:spcPts val="0"/>
              </a:spcAft>
              <a:buSzPct val="56250"/>
              <a:buFont typeface="+mj-lt"/>
              <a:buAutoNum type="alphaUcPeriod"/>
            </a:pPr>
            <a:r>
              <a:rPr lang="en-US" dirty="0"/>
              <a:t>Demand is inelastic when Q = 5</a:t>
            </a:r>
          </a:p>
          <a:p>
            <a:pPr marL="645795" lvl="0" indent="-514350" algn="l" rtl="0">
              <a:spcBef>
                <a:spcPts val="360"/>
              </a:spcBef>
              <a:spcAft>
                <a:spcPts val="0"/>
              </a:spcAft>
              <a:buSzPct val="56250"/>
              <a:buFont typeface="+mj-lt"/>
              <a:buAutoNum type="alphaUcPeriod"/>
            </a:pPr>
            <a:r>
              <a:rPr lang="en-US" dirty="0"/>
              <a:t>Demand is elastic when Q = 5</a:t>
            </a:r>
          </a:p>
        </p:txBody>
      </p:sp>
    </p:spTree>
    <p:extLst>
      <p:ext uri="{BB962C8B-B14F-4D97-AF65-F5344CB8AC3E}">
        <p14:creationId xmlns:p14="http://schemas.microsoft.com/office/powerpoint/2010/main" val="30431849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pic>
        <p:nvPicPr>
          <p:cNvPr id="119" name="Google Shape;119;p3"/>
          <p:cNvPicPr preferRelativeResize="0"/>
          <p:nvPr/>
        </p:nvPicPr>
        <p:blipFill rotWithShape="1">
          <a:blip r:embed="rId3">
            <a:alphaModFix/>
          </a:blip>
          <a:srcRect b="619"/>
          <a:stretch/>
        </p:blipFill>
        <p:spPr>
          <a:xfrm rot="2700000">
            <a:off x="16270669" y="-98947"/>
            <a:ext cx="2072513" cy="2059669"/>
          </a:xfrm>
          <a:prstGeom prst="rect">
            <a:avLst/>
          </a:prstGeom>
          <a:noFill/>
          <a:ln>
            <a:noFill/>
          </a:ln>
        </p:spPr>
      </p:pic>
      <p:grpSp>
        <p:nvGrpSpPr>
          <p:cNvPr id="120" name="Google Shape;120;p3"/>
          <p:cNvGrpSpPr/>
          <p:nvPr/>
        </p:nvGrpSpPr>
        <p:grpSpPr>
          <a:xfrm>
            <a:off x="0" y="8843309"/>
            <a:ext cx="18287996" cy="3230764"/>
            <a:chOff x="0" y="-38100"/>
            <a:chExt cx="4816592" cy="850900"/>
          </a:xfrm>
        </p:grpSpPr>
        <p:sp>
          <p:nvSpPr>
            <p:cNvPr id="121" name="Google Shape;121;p3"/>
            <p:cNvSpPr/>
            <p:nvPr/>
          </p:nvSpPr>
          <p:spPr>
            <a:xfrm>
              <a:off x="0" y="0"/>
              <a:ext cx="4816592" cy="342131"/>
            </a:xfrm>
            <a:custGeom>
              <a:avLst/>
              <a:gdLst/>
              <a:ahLst/>
              <a:cxnLst/>
              <a:rect l="l" t="t" r="r" b="b"/>
              <a:pathLst>
                <a:path w="4816592" h="342131" extrusionOk="0">
                  <a:moveTo>
                    <a:pt x="0" y="0"/>
                  </a:moveTo>
                  <a:lnTo>
                    <a:pt x="4816592" y="0"/>
                  </a:lnTo>
                  <a:lnTo>
                    <a:pt x="4816592" y="342131"/>
                  </a:lnTo>
                  <a:lnTo>
                    <a:pt x="0" y="342131"/>
                  </a:lnTo>
                  <a:close/>
                </a:path>
              </a:pathLst>
            </a:custGeom>
            <a:solidFill>
              <a:srgbClr val="FEC099"/>
            </a:solidFill>
            <a:ln>
              <a:noFill/>
            </a:ln>
          </p:spPr>
        </p:sp>
        <p:sp>
          <p:nvSpPr>
            <p:cNvPr id="122" name="Google Shape;122;p3"/>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pic>
        <p:nvPicPr>
          <p:cNvPr id="123" name="Google Shape;123;p3"/>
          <p:cNvPicPr preferRelativeResize="0"/>
          <p:nvPr/>
        </p:nvPicPr>
        <p:blipFill rotWithShape="1">
          <a:blip r:embed="rId4">
            <a:alphaModFix/>
          </a:blip>
          <a:srcRect/>
          <a:stretch/>
        </p:blipFill>
        <p:spPr>
          <a:xfrm>
            <a:off x="107745" y="9061043"/>
            <a:ext cx="1716191" cy="1175659"/>
          </a:xfrm>
          <a:prstGeom prst="rect">
            <a:avLst/>
          </a:prstGeom>
          <a:noFill/>
          <a:ln>
            <a:noFill/>
          </a:ln>
        </p:spPr>
      </p:pic>
      <p:pic>
        <p:nvPicPr>
          <p:cNvPr id="124" name="Google Shape;124;p3"/>
          <p:cNvPicPr preferRelativeResize="0"/>
          <p:nvPr/>
        </p:nvPicPr>
        <p:blipFill rotWithShape="1">
          <a:blip r:embed="rId5">
            <a:alphaModFix/>
          </a:blip>
          <a:srcRect/>
          <a:stretch/>
        </p:blipFill>
        <p:spPr>
          <a:xfrm>
            <a:off x="15845978" y="7130810"/>
            <a:ext cx="2733798" cy="3538897"/>
          </a:xfrm>
          <a:prstGeom prst="rect">
            <a:avLst/>
          </a:prstGeom>
          <a:noFill/>
          <a:ln>
            <a:noFill/>
          </a:ln>
        </p:spPr>
      </p:pic>
      <p:sp>
        <p:nvSpPr>
          <p:cNvPr id="126" name="Google Shape;126;p3"/>
          <p:cNvSpPr txBox="1">
            <a:spLocks noGrp="1"/>
          </p:cNvSpPr>
          <p:nvPr>
            <p:ph type="body" idx="1"/>
          </p:nvPr>
        </p:nvSpPr>
        <p:spPr>
          <a:xfrm>
            <a:off x="4418463" y="4003240"/>
            <a:ext cx="9451075" cy="2280520"/>
          </a:xfrm>
          <a:prstGeom prst="rect">
            <a:avLst/>
          </a:prstGeom>
        </p:spPr>
        <p:txBody>
          <a:bodyPr spcFirstLastPara="1" wrap="square" lIns="91425" tIns="45700" rIns="91425" bIns="45700" anchor="t" anchorCtr="0">
            <a:normAutofit fontScale="92500"/>
          </a:bodyPr>
          <a:lstStyle/>
          <a:p>
            <a:pPr marL="131445" lvl="0" indent="0" algn="ctr" rtl="0">
              <a:spcBef>
                <a:spcPts val="360"/>
              </a:spcBef>
              <a:spcAft>
                <a:spcPts val="0"/>
              </a:spcAft>
              <a:buSzPct val="56250"/>
              <a:buNone/>
            </a:pPr>
            <a:r>
              <a:rPr lang="en-US" sz="8000" b="1" dirty="0"/>
              <a:t>PRODUCTION &amp; COST</a:t>
            </a:r>
          </a:p>
        </p:txBody>
      </p:sp>
    </p:spTree>
    <p:extLst>
      <p:ext uri="{BB962C8B-B14F-4D97-AF65-F5344CB8AC3E}">
        <p14:creationId xmlns:p14="http://schemas.microsoft.com/office/powerpoint/2010/main" val="15825373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pic>
        <p:nvPicPr>
          <p:cNvPr id="119" name="Google Shape;119;p3"/>
          <p:cNvPicPr preferRelativeResize="0"/>
          <p:nvPr/>
        </p:nvPicPr>
        <p:blipFill rotWithShape="1">
          <a:blip r:embed="rId3">
            <a:alphaModFix/>
          </a:blip>
          <a:srcRect b="619"/>
          <a:stretch/>
        </p:blipFill>
        <p:spPr>
          <a:xfrm rot="2700000">
            <a:off x="16270669" y="-98947"/>
            <a:ext cx="2072513" cy="2059669"/>
          </a:xfrm>
          <a:prstGeom prst="rect">
            <a:avLst/>
          </a:prstGeom>
          <a:noFill/>
          <a:ln>
            <a:noFill/>
          </a:ln>
        </p:spPr>
      </p:pic>
      <p:grpSp>
        <p:nvGrpSpPr>
          <p:cNvPr id="120" name="Google Shape;120;p3"/>
          <p:cNvGrpSpPr/>
          <p:nvPr/>
        </p:nvGrpSpPr>
        <p:grpSpPr>
          <a:xfrm>
            <a:off x="0" y="8843309"/>
            <a:ext cx="18287996" cy="3230764"/>
            <a:chOff x="0" y="-38100"/>
            <a:chExt cx="4816592" cy="850900"/>
          </a:xfrm>
        </p:grpSpPr>
        <p:sp>
          <p:nvSpPr>
            <p:cNvPr id="121" name="Google Shape;121;p3"/>
            <p:cNvSpPr/>
            <p:nvPr/>
          </p:nvSpPr>
          <p:spPr>
            <a:xfrm>
              <a:off x="0" y="0"/>
              <a:ext cx="4816592" cy="342131"/>
            </a:xfrm>
            <a:custGeom>
              <a:avLst/>
              <a:gdLst/>
              <a:ahLst/>
              <a:cxnLst/>
              <a:rect l="l" t="t" r="r" b="b"/>
              <a:pathLst>
                <a:path w="4816592" h="342131" extrusionOk="0">
                  <a:moveTo>
                    <a:pt x="0" y="0"/>
                  </a:moveTo>
                  <a:lnTo>
                    <a:pt x="4816592" y="0"/>
                  </a:lnTo>
                  <a:lnTo>
                    <a:pt x="4816592" y="342131"/>
                  </a:lnTo>
                  <a:lnTo>
                    <a:pt x="0" y="342131"/>
                  </a:lnTo>
                  <a:close/>
                </a:path>
              </a:pathLst>
            </a:custGeom>
            <a:solidFill>
              <a:srgbClr val="FEC099"/>
            </a:solidFill>
            <a:ln>
              <a:noFill/>
            </a:ln>
          </p:spPr>
        </p:sp>
        <p:sp>
          <p:nvSpPr>
            <p:cNvPr id="122" name="Google Shape;122;p3"/>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pic>
        <p:nvPicPr>
          <p:cNvPr id="123" name="Google Shape;123;p3"/>
          <p:cNvPicPr preferRelativeResize="0"/>
          <p:nvPr/>
        </p:nvPicPr>
        <p:blipFill rotWithShape="1">
          <a:blip r:embed="rId4">
            <a:alphaModFix/>
          </a:blip>
          <a:srcRect/>
          <a:stretch/>
        </p:blipFill>
        <p:spPr>
          <a:xfrm>
            <a:off x="107745" y="9061043"/>
            <a:ext cx="1716191" cy="1175659"/>
          </a:xfrm>
          <a:prstGeom prst="rect">
            <a:avLst/>
          </a:prstGeom>
          <a:noFill/>
          <a:ln>
            <a:noFill/>
          </a:ln>
        </p:spPr>
      </p:pic>
      <p:pic>
        <p:nvPicPr>
          <p:cNvPr id="124" name="Google Shape;124;p3"/>
          <p:cNvPicPr preferRelativeResize="0"/>
          <p:nvPr/>
        </p:nvPicPr>
        <p:blipFill rotWithShape="1">
          <a:blip r:embed="rId5">
            <a:alphaModFix/>
          </a:blip>
          <a:srcRect/>
          <a:stretch/>
        </p:blipFill>
        <p:spPr>
          <a:xfrm>
            <a:off x="15845978" y="7130810"/>
            <a:ext cx="2733798" cy="3538897"/>
          </a:xfrm>
          <a:prstGeom prst="rect">
            <a:avLst/>
          </a:prstGeom>
          <a:noFill/>
          <a:ln>
            <a:noFill/>
          </a:ln>
        </p:spPr>
      </p:pic>
      <p:sp>
        <p:nvSpPr>
          <p:cNvPr id="4" name="Google Shape;125;p3">
            <a:extLst>
              <a:ext uri="{FF2B5EF4-FFF2-40B4-BE49-F238E27FC236}">
                <a16:creationId xmlns:a16="http://schemas.microsoft.com/office/drawing/2014/main" id="{2487BFE2-9EC9-9052-3758-7EC47A13D17D}"/>
              </a:ext>
            </a:extLst>
          </p:cNvPr>
          <p:cNvSpPr txBox="1">
            <a:spLocks/>
          </p:cNvSpPr>
          <p:nvPr/>
        </p:nvSpPr>
        <p:spPr>
          <a:xfrm>
            <a:off x="4051250" y="359376"/>
            <a:ext cx="8229600" cy="1143000"/>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8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b="1" dirty="0"/>
              <a:t>Measures of Productivity</a:t>
            </a:r>
          </a:p>
        </p:txBody>
      </p:sp>
      <p:sp>
        <p:nvSpPr>
          <p:cNvPr id="5" name="Google Shape;126;p3">
            <a:extLst>
              <a:ext uri="{FF2B5EF4-FFF2-40B4-BE49-F238E27FC236}">
                <a16:creationId xmlns:a16="http://schemas.microsoft.com/office/drawing/2014/main" id="{B794DE41-8BA0-C4CA-4A50-471CB1EEF110}"/>
              </a:ext>
            </a:extLst>
          </p:cNvPr>
          <p:cNvSpPr txBox="1">
            <a:spLocks/>
          </p:cNvSpPr>
          <p:nvPr/>
        </p:nvSpPr>
        <p:spPr>
          <a:xfrm>
            <a:off x="4572000" y="2168650"/>
            <a:ext cx="8229600" cy="5733404"/>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100000"/>
              </a:lnSpc>
              <a:spcBef>
                <a:spcPts val="360"/>
              </a:spcBef>
              <a:spcAft>
                <a:spcPts val="0"/>
              </a:spcAft>
              <a:buClr>
                <a:schemeClr val="dk1"/>
              </a:buClr>
              <a:buSzPts val="1800"/>
              <a:buFont typeface="Arial"/>
              <a:buChar char="•"/>
              <a:defRPr sz="3200" b="0" i="0" u="none" strike="noStrike" cap="none">
                <a:solidFill>
                  <a:schemeClr val="dk1"/>
                </a:solidFill>
                <a:latin typeface="Calibri"/>
                <a:ea typeface="Calibri"/>
                <a:cs typeface="Calibri"/>
                <a:sym typeface="Calibri"/>
              </a:defRPr>
            </a:lvl1pPr>
            <a:lvl2pPr marL="914400" marR="0" lvl="1" indent="-342900" algn="l" rtl="0">
              <a:lnSpc>
                <a:spcPct val="100000"/>
              </a:lnSpc>
              <a:spcBef>
                <a:spcPts val="36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2pPr>
            <a:lvl3pPr marL="1371600" marR="0" lvl="2" indent="-342900" algn="l" rtl="0">
              <a:lnSpc>
                <a:spcPct val="100000"/>
              </a:lnSpc>
              <a:spcBef>
                <a:spcPts val="36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9pPr>
          </a:lstStyle>
          <a:p>
            <a:pPr marL="588645" indent="-457200">
              <a:buSzPct val="56250"/>
            </a:pPr>
            <a:r>
              <a:rPr lang="en-US" dirty="0"/>
              <a:t>Average Product of Labor: APL = Q/L</a:t>
            </a:r>
            <a:br>
              <a:rPr lang="en-US" dirty="0"/>
            </a:br>
            <a:endParaRPr lang="en-US" dirty="0"/>
          </a:p>
          <a:p>
            <a:pPr marL="588645" indent="-457200">
              <a:buSzPct val="56250"/>
            </a:pPr>
            <a:r>
              <a:rPr lang="en-US" dirty="0"/>
              <a:t>Average Product of Capital: APK = Q/K</a:t>
            </a:r>
            <a:br>
              <a:rPr lang="en-US" dirty="0"/>
            </a:br>
            <a:endParaRPr lang="en-US" dirty="0"/>
          </a:p>
          <a:p>
            <a:pPr marL="588645" indent="-457200">
              <a:buSzPct val="56250"/>
            </a:pPr>
            <a:r>
              <a:rPr lang="en-US" dirty="0"/>
              <a:t>Marginal Product of Labor: MPL = </a:t>
            </a:r>
            <a:r>
              <a:rPr lang="en-US" dirty="0" err="1"/>
              <a:t>dQ</a:t>
            </a:r>
            <a:r>
              <a:rPr lang="en-US" dirty="0"/>
              <a:t>/dL (assuming K is constant)</a:t>
            </a:r>
            <a:br>
              <a:rPr lang="en-US" dirty="0"/>
            </a:br>
            <a:endParaRPr lang="en-US" dirty="0"/>
          </a:p>
          <a:p>
            <a:pPr marL="588645" indent="-457200">
              <a:buSzPct val="56250"/>
            </a:pPr>
            <a:r>
              <a:rPr lang="en-US" dirty="0"/>
              <a:t>Marginal Product of Capital: MPK = </a:t>
            </a:r>
            <a:r>
              <a:rPr lang="en-US" dirty="0" err="1"/>
              <a:t>dQ</a:t>
            </a:r>
            <a:r>
              <a:rPr lang="en-US" dirty="0"/>
              <a:t>/</a:t>
            </a:r>
            <a:r>
              <a:rPr lang="en-US" dirty="0" err="1"/>
              <a:t>dK</a:t>
            </a:r>
            <a:r>
              <a:rPr lang="en-US" dirty="0"/>
              <a:t> (assuming L is constant)</a:t>
            </a:r>
          </a:p>
        </p:txBody>
      </p:sp>
    </p:spTree>
    <p:extLst>
      <p:ext uri="{BB962C8B-B14F-4D97-AF65-F5344CB8AC3E}">
        <p14:creationId xmlns:p14="http://schemas.microsoft.com/office/powerpoint/2010/main" val="6552837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pic>
        <p:nvPicPr>
          <p:cNvPr id="119" name="Google Shape;119;p3"/>
          <p:cNvPicPr preferRelativeResize="0"/>
          <p:nvPr/>
        </p:nvPicPr>
        <p:blipFill rotWithShape="1">
          <a:blip r:embed="rId3">
            <a:alphaModFix/>
          </a:blip>
          <a:srcRect b="619"/>
          <a:stretch/>
        </p:blipFill>
        <p:spPr>
          <a:xfrm rot="2700000">
            <a:off x="16270669" y="-98947"/>
            <a:ext cx="2072513" cy="2059669"/>
          </a:xfrm>
          <a:prstGeom prst="rect">
            <a:avLst/>
          </a:prstGeom>
          <a:noFill/>
          <a:ln>
            <a:noFill/>
          </a:ln>
        </p:spPr>
      </p:pic>
      <p:grpSp>
        <p:nvGrpSpPr>
          <p:cNvPr id="120" name="Google Shape;120;p3"/>
          <p:cNvGrpSpPr/>
          <p:nvPr/>
        </p:nvGrpSpPr>
        <p:grpSpPr>
          <a:xfrm>
            <a:off x="0" y="8843309"/>
            <a:ext cx="18287996" cy="3230764"/>
            <a:chOff x="0" y="-38100"/>
            <a:chExt cx="4816592" cy="850900"/>
          </a:xfrm>
        </p:grpSpPr>
        <p:sp>
          <p:nvSpPr>
            <p:cNvPr id="121" name="Google Shape;121;p3"/>
            <p:cNvSpPr/>
            <p:nvPr/>
          </p:nvSpPr>
          <p:spPr>
            <a:xfrm>
              <a:off x="0" y="0"/>
              <a:ext cx="4816592" cy="342131"/>
            </a:xfrm>
            <a:custGeom>
              <a:avLst/>
              <a:gdLst/>
              <a:ahLst/>
              <a:cxnLst/>
              <a:rect l="l" t="t" r="r" b="b"/>
              <a:pathLst>
                <a:path w="4816592" h="342131" extrusionOk="0">
                  <a:moveTo>
                    <a:pt x="0" y="0"/>
                  </a:moveTo>
                  <a:lnTo>
                    <a:pt x="4816592" y="0"/>
                  </a:lnTo>
                  <a:lnTo>
                    <a:pt x="4816592" y="342131"/>
                  </a:lnTo>
                  <a:lnTo>
                    <a:pt x="0" y="342131"/>
                  </a:lnTo>
                  <a:close/>
                </a:path>
              </a:pathLst>
            </a:custGeom>
            <a:solidFill>
              <a:srgbClr val="FEC099"/>
            </a:solidFill>
            <a:ln>
              <a:noFill/>
            </a:ln>
          </p:spPr>
        </p:sp>
        <p:sp>
          <p:nvSpPr>
            <p:cNvPr id="122" name="Google Shape;122;p3"/>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pic>
        <p:nvPicPr>
          <p:cNvPr id="123" name="Google Shape;123;p3"/>
          <p:cNvPicPr preferRelativeResize="0"/>
          <p:nvPr/>
        </p:nvPicPr>
        <p:blipFill rotWithShape="1">
          <a:blip r:embed="rId4">
            <a:alphaModFix/>
          </a:blip>
          <a:srcRect/>
          <a:stretch/>
        </p:blipFill>
        <p:spPr>
          <a:xfrm>
            <a:off x="107745" y="9061043"/>
            <a:ext cx="1716191" cy="1175659"/>
          </a:xfrm>
          <a:prstGeom prst="rect">
            <a:avLst/>
          </a:prstGeom>
          <a:noFill/>
          <a:ln>
            <a:noFill/>
          </a:ln>
        </p:spPr>
      </p:pic>
      <p:pic>
        <p:nvPicPr>
          <p:cNvPr id="124" name="Google Shape;124;p3"/>
          <p:cNvPicPr preferRelativeResize="0"/>
          <p:nvPr/>
        </p:nvPicPr>
        <p:blipFill rotWithShape="1">
          <a:blip r:embed="rId5">
            <a:alphaModFix/>
          </a:blip>
          <a:srcRect/>
          <a:stretch/>
        </p:blipFill>
        <p:spPr>
          <a:xfrm>
            <a:off x="15845978" y="7130810"/>
            <a:ext cx="2733798" cy="3538897"/>
          </a:xfrm>
          <a:prstGeom prst="rect">
            <a:avLst/>
          </a:prstGeom>
          <a:noFill/>
          <a:ln>
            <a:noFill/>
          </a:ln>
        </p:spPr>
      </p:pic>
      <p:sp>
        <p:nvSpPr>
          <p:cNvPr id="4" name="Google Shape;125;p3">
            <a:extLst>
              <a:ext uri="{FF2B5EF4-FFF2-40B4-BE49-F238E27FC236}">
                <a16:creationId xmlns:a16="http://schemas.microsoft.com/office/drawing/2014/main" id="{2487BFE2-9EC9-9052-3758-7EC47A13D17D}"/>
              </a:ext>
            </a:extLst>
          </p:cNvPr>
          <p:cNvSpPr txBox="1">
            <a:spLocks/>
          </p:cNvSpPr>
          <p:nvPr/>
        </p:nvSpPr>
        <p:spPr>
          <a:xfrm>
            <a:off x="4051250" y="359376"/>
            <a:ext cx="8229600" cy="1143000"/>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8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b="1" dirty="0"/>
              <a:t>Returns to Scale</a:t>
            </a:r>
          </a:p>
        </p:txBody>
      </p:sp>
      <p:sp>
        <p:nvSpPr>
          <p:cNvPr id="5" name="Google Shape;126;p3">
            <a:extLst>
              <a:ext uri="{FF2B5EF4-FFF2-40B4-BE49-F238E27FC236}">
                <a16:creationId xmlns:a16="http://schemas.microsoft.com/office/drawing/2014/main" id="{B794DE41-8BA0-C4CA-4A50-471CB1EEF110}"/>
              </a:ext>
            </a:extLst>
          </p:cNvPr>
          <p:cNvSpPr txBox="1">
            <a:spLocks/>
          </p:cNvSpPr>
          <p:nvPr/>
        </p:nvSpPr>
        <p:spPr>
          <a:xfrm>
            <a:off x="4572000" y="2168650"/>
            <a:ext cx="8229600" cy="5596926"/>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100000"/>
              </a:lnSpc>
              <a:spcBef>
                <a:spcPts val="360"/>
              </a:spcBef>
              <a:spcAft>
                <a:spcPts val="0"/>
              </a:spcAft>
              <a:buClr>
                <a:schemeClr val="dk1"/>
              </a:buClr>
              <a:buSzPts val="1800"/>
              <a:buFont typeface="Arial"/>
              <a:buChar char="•"/>
              <a:defRPr sz="3200" b="0" i="0" u="none" strike="noStrike" cap="none">
                <a:solidFill>
                  <a:schemeClr val="dk1"/>
                </a:solidFill>
                <a:latin typeface="Calibri"/>
                <a:ea typeface="Calibri"/>
                <a:cs typeface="Calibri"/>
                <a:sym typeface="Calibri"/>
              </a:defRPr>
            </a:lvl1pPr>
            <a:lvl2pPr marL="914400" marR="0" lvl="1" indent="-342900" algn="l" rtl="0">
              <a:lnSpc>
                <a:spcPct val="100000"/>
              </a:lnSpc>
              <a:spcBef>
                <a:spcPts val="36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2pPr>
            <a:lvl3pPr marL="1371600" marR="0" lvl="2" indent="-342900" algn="l" rtl="0">
              <a:lnSpc>
                <a:spcPct val="100000"/>
              </a:lnSpc>
              <a:spcBef>
                <a:spcPts val="36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9pPr>
          </a:lstStyle>
          <a:p>
            <a:pPr marL="588645" indent="-457200">
              <a:buSzPct val="56250"/>
            </a:pPr>
            <a:r>
              <a:rPr lang="en-US" u="sng" dirty="0"/>
              <a:t>Constant returns to scale</a:t>
            </a:r>
            <a:r>
              <a:rPr lang="en-US" dirty="0"/>
              <a:t>: output increases in proportion to the increase in input</a:t>
            </a:r>
            <a:br>
              <a:rPr lang="en-US" dirty="0"/>
            </a:br>
            <a:endParaRPr lang="en-US" dirty="0"/>
          </a:p>
          <a:p>
            <a:pPr marL="588645" indent="-457200">
              <a:buSzPct val="56250"/>
            </a:pPr>
            <a:r>
              <a:rPr lang="en-US" u="sng" dirty="0"/>
              <a:t>Increasing returns to scale</a:t>
            </a:r>
            <a:r>
              <a:rPr lang="en-US" dirty="0"/>
              <a:t>: output increases more than the increase in input</a:t>
            </a:r>
            <a:br>
              <a:rPr lang="en-US" dirty="0"/>
            </a:br>
            <a:endParaRPr lang="en-US" dirty="0"/>
          </a:p>
          <a:p>
            <a:pPr marL="588645" indent="-457200">
              <a:buSzPct val="56250"/>
            </a:pPr>
            <a:r>
              <a:rPr lang="en-US" u="sng" dirty="0"/>
              <a:t>Decreasing returns to scale</a:t>
            </a:r>
            <a:r>
              <a:rPr lang="en-US" dirty="0"/>
              <a:t>: output increases less than the increase in input</a:t>
            </a:r>
          </a:p>
        </p:txBody>
      </p:sp>
    </p:spTree>
    <p:extLst>
      <p:ext uri="{BB962C8B-B14F-4D97-AF65-F5344CB8AC3E}">
        <p14:creationId xmlns:p14="http://schemas.microsoft.com/office/powerpoint/2010/main" val="12446910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grpSp>
        <p:nvGrpSpPr>
          <p:cNvPr id="104" name="Google Shape;104;p2"/>
          <p:cNvGrpSpPr/>
          <p:nvPr/>
        </p:nvGrpSpPr>
        <p:grpSpPr>
          <a:xfrm>
            <a:off x="0" y="8843309"/>
            <a:ext cx="18287996" cy="3230764"/>
            <a:chOff x="0" y="-38100"/>
            <a:chExt cx="4816592" cy="850900"/>
          </a:xfrm>
        </p:grpSpPr>
        <p:sp>
          <p:nvSpPr>
            <p:cNvPr id="105" name="Google Shape;105;p2"/>
            <p:cNvSpPr/>
            <p:nvPr/>
          </p:nvSpPr>
          <p:spPr>
            <a:xfrm>
              <a:off x="0" y="0"/>
              <a:ext cx="4816592" cy="342131"/>
            </a:xfrm>
            <a:custGeom>
              <a:avLst/>
              <a:gdLst/>
              <a:ahLst/>
              <a:cxnLst/>
              <a:rect l="l" t="t" r="r" b="b"/>
              <a:pathLst>
                <a:path w="4816592" h="342131" extrusionOk="0">
                  <a:moveTo>
                    <a:pt x="0" y="0"/>
                  </a:moveTo>
                  <a:lnTo>
                    <a:pt x="4816592" y="0"/>
                  </a:lnTo>
                  <a:lnTo>
                    <a:pt x="4816592" y="342131"/>
                  </a:lnTo>
                  <a:lnTo>
                    <a:pt x="0" y="342131"/>
                  </a:lnTo>
                  <a:close/>
                </a:path>
              </a:pathLst>
            </a:custGeom>
            <a:solidFill>
              <a:srgbClr val="FEC099"/>
            </a:solidFill>
            <a:ln>
              <a:noFill/>
            </a:ln>
          </p:spPr>
        </p:sp>
        <p:sp>
          <p:nvSpPr>
            <p:cNvPr id="106" name="Google Shape;106;p2"/>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pic>
        <p:nvPicPr>
          <p:cNvPr id="107" name="Google Shape;107;p2"/>
          <p:cNvPicPr preferRelativeResize="0"/>
          <p:nvPr/>
        </p:nvPicPr>
        <p:blipFill rotWithShape="1">
          <a:blip r:embed="rId3">
            <a:alphaModFix/>
          </a:blip>
          <a:srcRect b="619"/>
          <a:stretch/>
        </p:blipFill>
        <p:spPr>
          <a:xfrm rot="2700000">
            <a:off x="16270669" y="-98947"/>
            <a:ext cx="2072513" cy="2059669"/>
          </a:xfrm>
          <a:prstGeom prst="rect">
            <a:avLst/>
          </a:prstGeom>
          <a:noFill/>
          <a:ln>
            <a:noFill/>
          </a:ln>
        </p:spPr>
      </p:pic>
      <p:grpSp>
        <p:nvGrpSpPr>
          <p:cNvPr id="108" name="Google Shape;108;p2"/>
          <p:cNvGrpSpPr/>
          <p:nvPr/>
        </p:nvGrpSpPr>
        <p:grpSpPr>
          <a:xfrm>
            <a:off x="724693" y="445165"/>
            <a:ext cx="6698888" cy="3230782"/>
            <a:chOff x="0" y="-38100"/>
            <a:chExt cx="1764305" cy="850900"/>
          </a:xfrm>
        </p:grpSpPr>
        <p:sp>
          <p:nvSpPr>
            <p:cNvPr id="109" name="Google Shape;109;p2"/>
            <p:cNvSpPr/>
            <p:nvPr/>
          </p:nvSpPr>
          <p:spPr>
            <a:xfrm>
              <a:off x="2" y="-1"/>
              <a:ext cx="1764303" cy="231176"/>
            </a:xfrm>
            <a:custGeom>
              <a:avLst/>
              <a:gdLst/>
              <a:ahLst/>
              <a:cxnLst/>
              <a:rect l="l" t="t" r="r" b="b"/>
              <a:pathLst>
                <a:path w="2057496" h="231176" extrusionOk="0">
                  <a:moveTo>
                    <a:pt x="0" y="0"/>
                  </a:moveTo>
                  <a:lnTo>
                    <a:pt x="2057496" y="0"/>
                  </a:lnTo>
                  <a:lnTo>
                    <a:pt x="2057496" y="231176"/>
                  </a:lnTo>
                  <a:lnTo>
                    <a:pt x="0" y="231176"/>
                  </a:lnTo>
                  <a:close/>
                </a:path>
              </a:pathLst>
            </a:custGeom>
            <a:solidFill>
              <a:srgbClr val="FEC099"/>
            </a:solidFill>
            <a:ln>
              <a:noFill/>
            </a:ln>
          </p:spPr>
        </p:sp>
        <p:sp>
          <p:nvSpPr>
            <p:cNvPr id="110" name="Google Shape;110;p2"/>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111" name="Google Shape;111;p2"/>
          <p:cNvSpPr txBox="1"/>
          <p:nvPr/>
        </p:nvSpPr>
        <p:spPr>
          <a:xfrm>
            <a:off x="637175" y="707475"/>
            <a:ext cx="6894900" cy="700200"/>
          </a:xfrm>
          <a:prstGeom prst="rect">
            <a:avLst/>
          </a:prstGeom>
          <a:noFill/>
          <a:ln>
            <a:noFill/>
          </a:ln>
        </p:spPr>
        <p:txBody>
          <a:bodyPr spcFirstLastPara="1" wrap="square" lIns="0" tIns="0" rIns="0" bIns="0" anchor="t" anchorCtr="0">
            <a:spAutoFit/>
          </a:bodyPr>
          <a:lstStyle/>
          <a:p>
            <a:pPr marL="0" marR="0" lvl="0" indent="0" algn="ctr" rtl="0">
              <a:lnSpc>
                <a:spcPct val="124005"/>
              </a:lnSpc>
              <a:spcBef>
                <a:spcPts val="0"/>
              </a:spcBef>
              <a:spcAft>
                <a:spcPts val="0"/>
              </a:spcAft>
              <a:buClr>
                <a:srgbClr val="000000"/>
              </a:buClr>
              <a:buSzPts val="4549"/>
              <a:buFont typeface="Arial"/>
              <a:buNone/>
            </a:pPr>
            <a:r>
              <a:rPr lang="en-US" sz="4549" b="1" i="0" u="none" strike="noStrike" cap="none" dirty="0">
                <a:solidFill>
                  <a:srgbClr val="FFFFFF"/>
                </a:solidFill>
                <a:latin typeface="Arial"/>
                <a:ea typeface="Arial"/>
                <a:cs typeface="Arial"/>
                <a:sym typeface="Arial"/>
              </a:rPr>
              <a:t>TABLE OF CONTENTS</a:t>
            </a:r>
            <a:endParaRPr sz="1400" b="1" i="0" u="none" strike="noStrike" cap="none" dirty="0">
              <a:solidFill>
                <a:srgbClr val="000000"/>
              </a:solidFill>
              <a:latin typeface="Arial"/>
              <a:ea typeface="Arial"/>
              <a:cs typeface="Arial"/>
              <a:sym typeface="Arial"/>
            </a:endParaRPr>
          </a:p>
        </p:txBody>
      </p:sp>
      <p:pic>
        <p:nvPicPr>
          <p:cNvPr id="112" name="Google Shape;112;p2"/>
          <p:cNvPicPr preferRelativeResize="0"/>
          <p:nvPr/>
        </p:nvPicPr>
        <p:blipFill rotWithShape="1">
          <a:blip r:embed="rId4">
            <a:alphaModFix/>
          </a:blip>
          <a:srcRect/>
          <a:stretch/>
        </p:blipFill>
        <p:spPr>
          <a:xfrm>
            <a:off x="15845978" y="7130810"/>
            <a:ext cx="2733798" cy="3538897"/>
          </a:xfrm>
          <a:prstGeom prst="rect">
            <a:avLst/>
          </a:prstGeom>
          <a:noFill/>
          <a:ln>
            <a:noFill/>
          </a:ln>
        </p:spPr>
      </p:pic>
      <p:pic>
        <p:nvPicPr>
          <p:cNvPr id="113" name="Google Shape;113;p2"/>
          <p:cNvPicPr preferRelativeResize="0"/>
          <p:nvPr/>
        </p:nvPicPr>
        <p:blipFill rotWithShape="1">
          <a:blip r:embed="rId5">
            <a:alphaModFix/>
          </a:blip>
          <a:srcRect/>
          <a:stretch/>
        </p:blipFill>
        <p:spPr>
          <a:xfrm>
            <a:off x="107745" y="9061043"/>
            <a:ext cx="1716191" cy="1175659"/>
          </a:xfrm>
          <a:prstGeom prst="rect">
            <a:avLst/>
          </a:prstGeom>
          <a:noFill/>
          <a:ln>
            <a:noFill/>
          </a:ln>
        </p:spPr>
      </p:pic>
      <p:sp>
        <p:nvSpPr>
          <p:cNvPr id="114" name="Google Shape;114;p2"/>
          <p:cNvSpPr txBox="1"/>
          <p:nvPr/>
        </p:nvSpPr>
        <p:spPr>
          <a:xfrm>
            <a:off x="4379425" y="2139763"/>
            <a:ext cx="10428900" cy="5448900"/>
          </a:xfrm>
          <a:prstGeom prst="rect">
            <a:avLst/>
          </a:prstGeom>
          <a:noFill/>
          <a:ln>
            <a:noFill/>
          </a:ln>
        </p:spPr>
        <p:txBody>
          <a:bodyPr spcFirstLastPara="1" wrap="square" lIns="91425" tIns="91425" rIns="91425" bIns="91425" anchor="t" anchorCtr="0">
            <a:spAutoFit/>
          </a:bodyPr>
          <a:lstStyle/>
          <a:p>
            <a:pPr marL="730250" lvl="0" indent="-742950" algn="l" rtl="0">
              <a:spcBef>
                <a:spcPts val="0"/>
              </a:spcBef>
              <a:spcAft>
                <a:spcPts val="0"/>
              </a:spcAft>
              <a:buSzPts val="3800"/>
              <a:buFont typeface="+mj-lt"/>
              <a:buAutoNum type="arabicPeriod"/>
            </a:pPr>
            <a:r>
              <a:rPr lang="en-US" sz="3800" dirty="0"/>
              <a:t>Introduction</a:t>
            </a:r>
          </a:p>
          <a:p>
            <a:pPr marL="730250" lvl="0" indent="-742950" algn="l" rtl="0">
              <a:spcBef>
                <a:spcPts val="0"/>
              </a:spcBef>
              <a:spcAft>
                <a:spcPts val="0"/>
              </a:spcAft>
              <a:buSzPts val="3800"/>
              <a:buFont typeface="+mj-lt"/>
              <a:buAutoNum type="arabicPeriod"/>
            </a:pPr>
            <a:r>
              <a:rPr lang="en-US" sz="3800" dirty="0"/>
              <a:t>Supply and Demand</a:t>
            </a:r>
          </a:p>
          <a:p>
            <a:pPr marL="730250" lvl="0" indent="-742950" algn="l" rtl="0">
              <a:spcBef>
                <a:spcPts val="0"/>
              </a:spcBef>
              <a:spcAft>
                <a:spcPts val="0"/>
              </a:spcAft>
              <a:buSzPts val="3800"/>
              <a:buFont typeface="+mj-lt"/>
              <a:buAutoNum type="arabicPeriod"/>
            </a:pPr>
            <a:r>
              <a:rPr lang="en-US" sz="3800" dirty="0"/>
              <a:t>Elasticity</a:t>
            </a:r>
          </a:p>
          <a:p>
            <a:pPr marL="730250" lvl="0" indent="-742950" algn="l" rtl="0">
              <a:spcBef>
                <a:spcPts val="0"/>
              </a:spcBef>
              <a:spcAft>
                <a:spcPts val="0"/>
              </a:spcAft>
              <a:buSzPts val="3800"/>
              <a:buFont typeface="+mj-lt"/>
              <a:buAutoNum type="arabicPeriod"/>
            </a:pPr>
            <a:r>
              <a:rPr lang="en-US" sz="3800" dirty="0"/>
              <a:t>Production and Cost</a:t>
            </a:r>
          </a:p>
          <a:p>
            <a:pPr marL="730250" lvl="0" indent="-742950" algn="l" rtl="0">
              <a:spcBef>
                <a:spcPts val="0"/>
              </a:spcBef>
              <a:spcAft>
                <a:spcPts val="0"/>
              </a:spcAft>
              <a:buSzPts val="3800"/>
              <a:buFont typeface="+mj-lt"/>
              <a:buAutoNum type="arabicPeriod"/>
            </a:pPr>
            <a:r>
              <a:rPr lang="en-US" sz="3800" dirty="0"/>
              <a:t>Estimation and Regression Analyses</a:t>
            </a:r>
          </a:p>
          <a:p>
            <a:pPr marL="730250" lvl="0" indent="-742950" algn="l" rtl="0">
              <a:spcBef>
                <a:spcPts val="0"/>
              </a:spcBef>
              <a:spcAft>
                <a:spcPts val="0"/>
              </a:spcAft>
              <a:buSzPts val="3800"/>
              <a:buFont typeface="+mj-lt"/>
              <a:buAutoNum type="arabicPeriod"/>
            </a:pPr>
            <a:r>
              <a:rPr lang="en-US" sz="3800" dirty="0"/>
              <a:t>Perfectly Competitive Markets</a:t>
            </a:r>
          </a:p>
          <a:p>
            <a:pPr marL="730250" lvl="0" indent="-742950" algn="l" rtl="0">
              <a:spcBef>
                <a:spcPts val="0"/>
              </a:spcBef>
              <a:spcAft>
                <a:spcPts val="0"/>
              </a:spcAft>
              <a:buSzPts val="3800"/>
              <a:buFont typeface="+mj-lt"/>
              <a:buAutoNum type="arabicPeriod"/>
            </a:pPr>
            <a:r>
              <a:rPr lang="en-US" sz="3800" dirty="0"/>
              <a:t>Monopoly and Pricing With Market Power</a:t>
            </a:r>
          </a:p>
          <a:p>
            <a:pPr marL="730250" lvl="0" indent="-742950" algn="l" rtl="0">
              <a:spcBef>
                <a:spcPts val="0"/>
              </a:spcBef>
              <a:spcAft>
                <a:spcPts val="0"/>
              </a:spcAft>
              <a:buSzPts val="3800"/>
              <a:buFont typeface="+mj-lt"/>
              <a:buAutoNum type="arabicPeriod"/>
            </a:pPr>
            <a:r>
              <a:rPr lang="en-US" sz="3800" dirty="0"/>
              <a:t>Oligopoly</a:t>
            </a:r>
          </a:p>
          <a:p>
            <a:pPr marL="730250" lvl="0" indent="-742950" algn="l" rtl="0">
              <a:spcBef>
                <a:spcPts val="0"/>
              </a:spcBef>
              <a:spcAft>
                <a:spcPts val="0"/>
              </a:spcAft>
              <a:buSzPts val="3800"/>
              <a:buFont typeface="+mj-lt"/>
              <a:buAutoNum type="arabicPeriod"/>
            </a:pPr>
            <a:r>
              <a:rPr lang="en-US" sz="3800" dirty="0"/>
              <a:t>Game Theory</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pic>
        <p:nvPicPr>
          <p:cNvPr id="119" name="Google Shape;119;p3"/>
          <p:cNvPicPr preferRelativeResize="0"/>
          <p:nvPr/>
        </p:nvPicPr>
        <p:blipFill rotWithShape="1">
          <a:blip r:embed="rId3">
            <a:alphaModFix/>
          </a:blip>
          <a:srcRect b="619"/>
          <a:stretch/>
        </p:blipFill>
        <p:spPr>
          <a:xfrm rot="2700000">
            <a:off x="16270669" y="-98947"/>
            <a:ext cx="2072513" cy="2059669"/>
          </a:xfrm>
          <a:prstGeom prst="rect">
            <a:avLst/>
          </a:prstGeom>
          <a:noFill/>
          <a:ln>
            <a:noFill/>
          </a:ln>
        </p:spPr>
      </p:pic>
      <p:grpSp>
        <p:nvGrpSpPr>
          <p:cNvPr id="120" name="Google Shape;120;p3"/>
          <p:cNvGrpSpPr/>
          <p:nvPr/>
        </p:nvGrpSpPr>
        <p:grpSpPr>
          <a:xfrm>
            <a:off x="0" y="8843309"/>
            <a:ext cx="18287996" cy="3230764"/>
            <a:chOff x="0" y="-38100"/>
            <a:chExt cx="4816592" cy="850900"/>
          </a:xfrm>
        </p:grpSpPr>
        <p:sp>
          <p:nvSpPr>
            <p:cNvPr id="121" name="Google Shape;121;p3"/>
            <p:cNvSpPr/>
            <p:nvPr/>
          </p:nvSpPr>
          <p:spPr>
            <a:xfrm>
              <a:off x="0" y="0"/>
              <a:ext cx="4816592" cy="342131"/>
            </a:xfrm>
            <a:custGeom>
              <a:avLst/>
              <a:gdLst/>
              <a:ahLst/>
              <a:cxnLst/>
              <a:rect l="l" t="t" r="r" b="b"/>
              <a:pathLst>
                <a:path w="4816592" h="342131" extrusionOk="0">
                  <a:moveTo>
                    <a:pt x="0" y="0"/>
                  </a:moveTo>
                  <a:lnTo>
                    <a:pt x="4816592" y="0"/>
                  </a:lnTo>
                  <a:lnTo>
                    <a:pt x="4816592" y="342131"/>
                  </a:lnTo>
                  <a:lnTo>
                    <a:pt x="0" y="342131"/>
                  </a:lnTo>
                  <a:close/>
                </a:path>
              </a:pathLst>
            </a:custGeom>
            <a:solidFill>
              <a:srgbClr val="FEC099"/>
            </a:solidFill>
            <a:ln>
              <a:noFill/>
            </a:ln>
          </p:spPr>
        </p:sp>
        <p:sp>
          <p:nvSpPr>
            <p:cNvPr id="122" name="Google Shape;122;p3"/>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pic>
        <p:nvPicPr>
          <p:cNvPr id="123" name="Google Shape;123;p3"/>
          <p:cNvPicPr preferRelativeResize="0"/>
          <p:nvPr/>
        </p:nvPicPr>
        <p:blipFill rotWithShape="1">
          <a:blip r:embed="rId4">
            <a:alphaModFix/>
          </a:blip>
          <a:srcRect/>
          <a:stretch/>
        </p:blipFill>
        <p:spPr>
          <a:xfrm>
            <a:off x="107745" y="9061043"/>
            <a:ext cx="1716191" cy="1175659"/>
          </a:xfrm>
          <a:prstGeom prst="rect">
            <a:avLst/>
          </a:prstGeom>
          <a:noFill/>
          <a:ln>
            <a:noFill/>
          </a:ln>
        </p:spPr>
      </p:pic>
      <p:pic>
        <p:nvPicPr>
          <p:cNvPr id="124" name="Google Shape;124;p3"/>
          <p:cNvPicPr preferRelativeResize="0"/>
          <p:nvPr/>
        </p:nvPicPr>
        <p:blipFill rotWithShape="1">
          <a:blip r:embed="rId5">
            <a:alphaModFix/>
          </a:blip>
          <a:srcRect/>
          <a:stretch/>
        </p:blipFill>
        <p:spPr>
          <a:xfrm>
            <a:off x="15845978" y="7130810"/>
            <a:ext cx="2733798" cy="3538897"/>
          </a:xfrm>
          <a:prstGeom prst="rect">
            <a:avLst/>
          </a:prstGeom>
          <a:noFill/>
          <a:ln>
            <a:noFill/>
          </a:ln>
        </p:spPr>
      </p:pic>
      <p:sp>
        <p:nvSpPr>
          <p:cNvPr id="4" name="Google Shape;125;p3">
            <a:extLst>
              <a:ext uri="{FF2B5EF4-FFF2-40B4-BE49-F238E27FC236}">
                <a16:creationId xmlns:a16="http://schemas.microsoft.com/office/drawing/2014/main" id="{2487BFE2-9EC9-9052-3758-7EC47A13D17D}"/>
              </a:ext>
            </a:extLst>
          </p:cNvPr>
          <p:cNvSpPr txBox="1">
            <a:spLocks/>
          </p:cNvSpPr>
          <p:nvPr/>
        </p:nvSpPr>
        <p:spPr>
          <a:xfrm>
            <a:off x="4051250" y="359376"/>
            <a:ext cx="8229600" cy="1143000"/>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8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b="1" dirty="0"/>
              <a:t>Economies of Scale</a:t>
            </a:r>
          </a:p>
        </p:txBody>
      </p:sp>
      <p:sp>
        <p:nvSpPr>
          <p:cNvPr id="5" name="Google Shape;126;p3">
            <a:extLst>
              <a:ext uri="{FF2B5EF4-FFF2-40B4-BE49-F238E27FC236}">
                <a16:creationId xmlns:a16="http://schemas.microsoft.com/office/drawing/2014/main" id="{B794DE41-8BA0-C4CA-4A50-471CB1EEF110}"/>
              </a:ext>
            </a:extLst>
          </p:cNvPr>
          <p:cNvSpPr txBox="1">
            <a:spLocks/>
          </p:cNvSpPr>
          <p:nvPr/>
        </p:nvSpPr>
        <p:spPr>
          <a:xfrm>
            <a:off x="4572000" y="2168649"/>
            <a:ext cx="8229600" cy="6436613"/>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100000"/>
              </a:lnSpc>
              <a:spcBef>
                <a:spcPts val="360"/>
              </a:spcBef>
              <a:spcAft>
                <a:spcPts val="0"/>
              </a:spcAft>
              <a:buClr>
                <a:schemeClr val="dk1"/>
              </a:buClr>
              <a:buSzPts val="1800"/>
              <a:buFont typeface="Arial"/>
              <a:buChar char="•"/>
              <a:defRPr sz="3200" b="0" i="0" u="none" strike="noStrike" cap="none">
                <a:solidFill>
                  <a:schemeClr val="dk1"/>
                </a:solidFill>
                <a:latin typeface="Calibri"/>
                <a:ea typeface="Calibri"/>
                <a:cs typeface="Calibri"/>
                <a:sym typeface="Calibri"/>
              </a:defRPr>
            </a:lvl1pPr>
            <a:lvl2pPr marL="914400" marR="0" lvl="1" indent="-342900" algn="l" rtl="0">
              <a:lnSpc>
                <a:spcPct val="100000"/>
              </a:lnSpc>
              <a:spcBef>
                <a:spcPts val="36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2pPr>
            <a:lvl3pPr marL="1371600" marR="0" lvl="2" indent="-342900" algn="l" rtl="0">
              <a:lnSpc>
                <a:spcPct val="100000"/>
              </a:lnSpc>
              <a:spcBef>
                <a:spcPts val="36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9pPr>
          </a:lstStyle>
          <a:p>
            <a:pPr marL="588645" indent="-457200">
              <a:buSzPct val="56250"/>
            </a:pPr>
            <a:r>
              <a:rPr lang="en-US" dirty="0"/>
              <a:t>Economies of scale mean that the average cost falls as output rises.</a:t>
            </a:r>
            <a:br>
              <a:rPr lang="en-US" dirty="0"/>
            </a:br>
            <a:endParaRPr lang="en-US" dirty="0"/>
          </a:p>
          <a:p>
            <a:pPr marL="588645" indent="-457200">
              <a:buSzPct val="56250"/>
            </a:pPr>
            <a:r>
              <a:rPr lang="en-US" dirty="0"/>
              <a:t>Constant costs means average cost is constant as output rises.</a:t>
            </a:r>
            <a:br>
              <a:rPr lang="en-US" dirty="0"/>
            </a:br>
            <a:endParaRPr lang="en-US" dirty="0"/>
          </a:p>
          <a:p>
            <a:pPr marL="588645" indent="-457200">
              <a:buSzPct val="56250"/>
            </a:pPr>
            <a:r>
              <a:rPr lang="en-US" dirty="0"/>
              <a:t>Diseconomies of scale means average cost rises as output rises. </a:t>
            </a:r>
          </a:p>
          <a:p>
            <a:pPr marL="1045845" lvl="1" indent="-457200">
              <a:buSzPct val="56250"/>
            </a:pPr>
            <a:r>
              <a:rPr lang="en-US" dirty="0"/>
              <a:t>Economies of scale are normally caused by increasing returns to scale.</a:t>
            </a:r>
          </a:p>
          <a:p>
            <a:pPr marL="1045845" lvl="1" indent="-457200">
              <a:buSzPct val="56250"/>
            </a:pPr>
            <a:r>
              <a:rPr lang="en-US" dirty="0"/>
              <a:t>Economies of scale is a cost concept; increasing returns to scale is a production concept. </a:t>
            </a:r>
          </a:p>
          <a:p>
            <a:pPr marL="1503045" lvl="2" indent="-457200">
              <a:buSzPct val="56250"/>
            </a:pPr>
            <a:r>
              <a:rPr lang="en-US" dirty="0"/>
              <a:t>They are related but are not the same thing.</a:t>
            </a:r>
          </a:p>
        </p:txBody>
      </p:sp>
    </p:spTree>
    <p:extLst>
      <p:ext uri="{BB962C8B-B14F-4D97-AF65-F5344CB8AC3E}">
        <p14:creationId xmlns:p14="http://schemas.microsoft.com/office/powerpoint/2010/main" val="422145319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pic>
        <p:nvPicPr>
          <p:cNvPr id="119" name="Google Shape;119;p3"/>
          <p:cNvPicPr preferRelativeResize="0"/>
          <p:nvPr/>
        </p:nvPicPr>
        <p:blipFill rotWithShape="1">
          <a:blip r:embed="rId3">
            <a:alphaModFix/>
          </a:blip>
          <a:srcRect b="619"/>
          <a:stretch/>
        </p:blipFill>
        <p:spPr>
          <a:xfrm rot="2700000">
            <a:off x="16270669" y="-98947"/>
            <a:ext cx="2072513" cy="2059669"/>
          </a:xfrm>
          <a:prstGeom prst="rect">
            <a:avLst/>
          </a:prstGeom>
          <a:noFill/>
          <a:ln>
            <a:noFill/>
          </a:ln>
        </p:spPr>
      </p:pic>
      <p:grpSp>
        <p:nvGrpSpPr>
          <p:cNvPr id="120" name="Google Shape;120;p3"/>
          <p:cNvGrpSpPr/>
          <p:nvPr/>
        </p:nvGrpSpPr>
        <p:grpSpPr>
          <a:xfrm>
            <a:off x="0" y="8843309"/>
            <a:ext cx="18287996" cy="3230764"/>
            <a:chOff x="0" y="-38100"/>
            <a:chExt cx="4816592" cy="850900"/>
          </a:xfrm>
        </p:grpSpPr>
        <p:sp>
          <p:nvSpPr>
            <p:cNvPr id="121" name="Google Shape;121;p3"/>
            <p:cNvSpPr/>
            <p:nvPr/>
          </p:nvSpPr>
          <p:spPr>
            <a:xfrm>
              <a:off x="0" y="0"/>
              <a:ext cx="4816592" cy="342131"/>
            </a:xfrm>
            <a:custGeom>
              <a:avLst/>
              <a:gdLst/>
              <a:ahLst/>
              <a:cxnLst/>
              <a:rect l="l" t="t" r="r" b="b"/>
              <a:pathLst>
                <a:path w="4816592" h="342131" extrusionOk="0">
                  <a:moveTo>
                    <a:pt x="0" y="0"/>
                  </a:moveTo>
                  <a:lnTo>
                    <a:pt x="4816592" y="0"/>
                  </a:lnTo>
                  <a:lnTo>
                    <a:pt x="4816592" y="342131"/>
                  </a:lnTo>
                  <a:lnTo>
                    <a:pt x="0" y="342131"/>
                  </a:lnTo>
                  <a:close/>
                </a:path>
              </a:pathLst>
            </a:custGeom>
            <a:solidFill>
              <a:srgbClr val="FEC099"/>
            </a:solidFill>
            <a:ln>
              <a:noFill/>
            </a:ln>
          </p:spPr>
        </p:sp>
        <p:sp>
          <p:nvSpPr>
            <p:cNvPr id="122" name="Google Shape;122;p3"/>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pic>
        <p:nvPicPr>
          <p:cNvPr id="123" name="Google Shape;123;p3"/>
          <p:cNvPicPr preferRelativeResize="0"/>
          <p:nvPr/>
        </p:nvPicPr>
        <p:blipFill rotWithShape="1">
          <a:blip r:embed="rId4">
            <a:alphaModFix/>
          </a:blip>
          <a:srcRect/>
          <a:stretch/>
        </p:blipFill>
        <p:spPr>
          <a:xfrm>
            <a:off x="107745" y="9061043"/>
            <a:ext cx="1716191" cy="1175659"/>
          </a:xfrm>
          <a:prstGeom prst="rect">
            <a:avLst/>
          </a:prstGeom>
          <a:noFill/>
          <a:ln>
            <a:noFill/>
          </a:ln>
        </p:spPr>
      </p:pic>
      <p:pic>
        <p:nvPicPr>
          <p:cNvPr id="124" name="Google Shape;124;p3"/>
          <p:cNvPicPr preferRelativeResize="0"/>
          <p:nvPr/>
        </p:nvPicPr>
        <p:blipFill rotWithShape="1">
          <a:blip r:embed="rId5">
            <a:alphaModFix/>
          </a:blip>
          <a:srcRect/>
          <a:stretch/>
        </p:blipFill>
        <p:spPr>
          <a:xfrm>
            <a:off x="15845978" y="7130810"/>
            <a:ext cx="2733798" cy="3538897"/>
          </a:xfrm>
          <a:prstGeom prst="rect">
            <a:avLst/>
          </a:prstGeom>
          <a:noFill/>
          <a:ln>
            <a:noFill/>
          </a:ln>
        </p:spPr>
      </p:pic>
      <p:sp>
        <p:nvSpPr>
          <p:cNvPr id="4" name="Google Shape;125;p3">
            <a:extLst>
              <a:ext uri="{FF2B5EF4-FFF2-40B4-BE49-F238E27FC236}">
                <a16:creationId xmlns:a16="http://schemas.microsoft.com/office/drawing/2014/main" id="{2487BFE2-9EC9-9052-3758-7EC47A13D17D}"/>
              </a:ext>
            </a:extLst>
          </p:cNvPr>
          <p:cNvSpPr txBox="1">
            <a:spLocks/>
          </p:cNvSpPr>
          <p:nvPr/>
        </p:nvSpPr>
        <p:spPr>
          <a:xfrm>
            <a:off x="4051250" y="359376"/>
            <a:ext cx="8229600" cy="1143000"/>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8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b="1" dirty="0"/>
              <a:t>Costs</a:t>
            </a:r>
          </a:p>
        </p:txBody>
      </p:sp>
      <p:pic>
        <p:nvPicPr>
          <p:cNvPr id="18434" name="Picture 2">
            <a:extLst>
              <a:ext uri="{FF2B5EF4-FFF2-40B4-BE49-F238E27FC236}">
                <a16:creationId xmlns:a16="http://schemas.microsoft.com/office/drawing/2014/main" id="{951DD1B5-0FE1-BAB1-9A30-02E749B0F71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82594" y="2694937"/>
            <a:ext cx="10922807" cy="4897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8471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pic>
        <p:nvPicPr>
          <p:cNvPr id="119" name="Google Shape;119;p3"/>
          <p:cNvPicPr preferRelativeResize="0"/>
          <p:nvPr/>
        </p:nvPicPr>
        <p:blipFill rotWithShape="1">
          <a:blip r:embed="rId3">
            <a:alphaModFix/>
          </a:blip>
          <a:srcRect b="619"/>
          <a:stretch/>
        </p:blipFill>
        <p:spPr>
          <a:xfrm rot="2700000">
            <a:off x="16270669" y="-98947"/>
            <a:ext cx="2072513" cy="2059669"/>
          </a:xfrm>
          <a:prstGeom prst="rect">
            <a:avLst/>
          </a:prstGeom>
          <a:noFill/>
          <a:ln>
            <a:noFill/>
          </a:ln>
        </p:spPr>
      </p:pic>
      <p:grpSp>
        <p:nvGrpSpPr>
          <p:cNvPr id="120" name="Google Shape;120;p3"/>
          <p:cNvGrpSpPr/>
          <p:nvPr/>
        </p:nvGrpSpPr>
        <p:grpSpPr>
          <a:xfrm>
            <a:off x="0" y="8843309"/>
            <a:ext cx="18287996" cy="3230764"/>
            <a:chOff x="0" y="-38100"/>
            <a:chExt cx="4816592" cy="850900"/>
          </a:xfrm>
        </p:grpSpPr>
        <p:sp>
          <p:nvSpPr>
            <p:cNvPr id="121" name="Google Shape;121;p3"/>
            <p:cNvSpPr/>
            <p:nvPr/>
          </p:nvSpPr>
          <p:spPr>
            <a:xfrm>
              <a:off x="0" y="0"/>
              <a:ext cx="4816592" cy="342131"/>
            </a:xfrm>
            <a:custGeom>
              <a:avLst/>
              <a:gdLst/>
              <a:ahLst/>
              <a:cxnLst/>
              <a:rect l="l" t="t" r="r" b="b"/>
              <a:pathLst>
                <a:path w="4816592" h="342131" extrusionOk="0">
                  <a:moveTo>
                    <a:pt x="0" y="0"/>
                  </a:moveTo>
                  <a:lnTo>
                    <a:pt x="4816592" y="0"/>
                  </a:lnTo>
                  <a:lnTo>
                    <a:pt x="4816592" y="342131"/>
                  </a:lnTo>
                  <a:lnTo>
                    <a:pt x="0" y="342131"/>
                  </a:lnTo>
                  <a:close/>
                </a:path>
              </a:pathLst>
            </a:custGeom>
            <a:solidFill>
              <a:srgbClr val="FEC099"/>
            </a:solidFill>
            <a:ln>
              <a:noFill/>
            </a:ln>
          </p:spPr>
        </p:sp>
        <p:sp>
          <p:nvSpPr>
            <p:cNvPr id="122" name="Google Shape;122;p3"/>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pic>
        <p:nvPicPr>
          <p:cNvPr id="123" name="Google Shape;123;p3"/>
          <p:cNvPicPr preferRelativeResize="0"/>
          <p:nvPr/>
        </p:nvPicPr>
        <p:blipFill rotWithShape="1">
          <a:blip r:embed="rId4">
            <a:alphaModFix/>
          </a:blip>
          <a:srcRect/>
          <a:stretch/>
        </p:blipFill>
        <p:spPr>
          <a:xfrm>
            <a:off x="107745" y="9061043"/>
            <a:ext cx="1716191" cy="1175659"/>
          </a:xfrm>
          <a:prstGeom prst="rect">
            <a:avLst/>
          </a:prstGeom>
          <a:noFill/>
          <a:ln>
            <a:noFill/>
          </a:ln>
        </p:spPr>
      </p:pic>
      <p:pic>
        <p:nvPicPr>
          <p:cNvPr id="124" name="Google Shape;124;p3"/>
          <p:cNvPicPr preferRelativeResize="0"/>
          <p:nvPr/>
        </p:nvPicPr>
        <p:blipFill rotWithShape="1">
          <a:blip r:embed="rId5">
            <a:alphaModFix/>
          </a:blip>
          <a:srcRect/>
          <a:stretch/>
        </p:blipFill>
        <p:spPr>
          <a:xfrm>
            <a:off x="15845978" y="7130810"/>
            <a:ext cx="2733798" cy="3538897"/>
          </a:xfrm>
          <a:prstGeom prst="rect">
            <a:avLst/>
          </a:prstGeom>
          <a:noFill/>
          <a:ln>
            <a:noFill/>
          </a:ln>
        </p:spPr>
      </p:pic>
      <p:sp>
        <p:nvSpPr>
          <p:cNvPr id="4" name="Google Shape;125;p3">
            <a:extLst>
              <a:ext uri="{FF2B5EF4-FFF2-40B4-BE49-F238E27FC236}">
                <a16:creationId xmlns:a16="http://schemas.microsoft.com/office/drawing/2014/main" id="{2487BFE2-9EC9-9052-3758-7EC47A13D17D}"/>
              </a:ext>
            </a:extLst>
          </p:cNvPr>
          <p:cNvSpPr txBox="1">
            <a:spLocks/>
          </p:cNvSpPr>
          <p:nvPr/>
        </p:nvSpPr>
        <p:spPr>
          <a:xfrm>
            <a:off x="4051250" y="359376"/>
            <a:ext cx="8229600" cy="1143000"/>
          </a:xfrm>
          <a:prstGeom prst="rect">
            <a:avLst/>
          </a:prstGeom>
          <a:noFill/>
          <a:ln>
            <a:noFill/>
          </a:ln>
        </p:spPr>
        <p:txBody>
          <a:bodyPr spcFirstLastPara="1" wrap="square" lIns="91425" tIns="45700" rIns="91425" bIns="45700" anchor="ctr" anchorCtr="0">
            <a:normAutofit fontScale="92500" lnSpcReduction="20000"/>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8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b="1" dirty="0"/>
              <a:t>Law of Diminishing Marginal Returns (Thomas Malthus)</a:t>
            </a:r>
          </a:p>
        </p:txBody>
      </p:sp>
      <p:sp>
        <p:nvSpPr>
          <p:cNvPr id="2" name="Google Shape;126;p3">
            <a:extLst>
              <a:ext uri="{FF2B5EF4-FFF2-40B4-BE49-F238E27FC236}">
                <a16:creationId xmlns:a16="http://schemas.microsoft.com/office/drawing/2014/main" id="{5FAEAE27-5014-3971-5FF2-D9EFD2335C58}"/>
              </a:ext>
            </a:extLst>
          </p:cNvPr>
          <p:cNvSpPr txBox="1">
            <a:spLocks/>
          </p:cNvSpPr>
          <p:nvPr/>
        </p:nvSpPr>
        <p:spPr>
          <a:xfrm>
            <a:off x="4572000" y="2168649"/>
            <a:ext cx="8229600" cy="6436613"/>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100000"/>
              </a:lnSpc>
              <a:spcBef>
                <a:spcPts val="360"/>
              </a:spcBef>
              <a:spcAft>
                <a:spcPts val="0"/>
              </a:spcAft>
              <a:buClr>
                <a:schemeClr val="dk1"/>
              </a:buClr>
              <a:buSzPts val="1800"/>
              <a:buFont typeface="Arial"/>
              <a:buChar char="•"/>
              <a:defRPr sz="3200" b="0" i="0" u="none" strike="noStrike" cap="none">
                <a:solidFill>
                  <a:schemeClr val="dk1"/>
                </a:solidFill>
                <a:latin typeface="Calibri"/>
                <a:ea typeface="Calibri"/>
                <a:cs typeface="Calibri"/>
                <a:sym typeface="Calibri"/>
              </a:defRPr>
            </a:lvl1pPr>
            <a:lvl2pPr marL="914400" marR="0" lvl="1" indent="-342900" algn="l" rtl="0">
              <a:lnSpc>
                <a:spcPct val="100000"/>
              </a:lnSpc>
              <a:spcBef>
                <a:spcPts val="36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2pPr>
            <a:lvl3pPr marL="1371600" marR="0" lvl="2" indent="-342900" algn="l" rtl="0">
              <a:lnSpc>
                <a:spcPct val="100000"/>
              </a:lnSpc>
              <a:spcBef>
                <a:spcPts val="36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9pPr>
          </a:lstStyle>
          <a:p>
            <a:pPr marL="588645" indent="-457200">
              <a:buSzPct val="56250"/>
            </a:pPr>
            <a:r>
              <a:rPr lang="en-US" dirty="0"/>
              <a:t>If a firm keeps increasing an input, holding all other inputs and technology constant, the corresponding increases in output will eventually become smaller </a:t>
            </a:r>
          </a:p>
          <a:p>
            <a:pPr marL="588645" indent="-457200">
              <a:buSzPct val="56250"/>
            </a:pPr>
            <a:endParaRPr lang="en-US" dirty="0"/>
          </a:p>
          <a:p>
            <a:pPr marL="588645" indent="-457200">
              <a:buSzPct val="56250"/>
            </a:pPr>
            <a:r>
              <a:rPr lang="en-US" dirty="0"/>
              <a:t>e.g. growing wheat requires suitable land, seeds, labor, capital in the form of machines, fertilizer, and possibly other chemical inputs. Increasing the amount of land, while holding all other inputs fixed, will eventually reach a point where additional land produces little additional output</a:t>
            </a:r>
          </a:p>
          <a:p>
            <a:pPr marL="588645" indent="-457200">
              <a:buSzPct val="56250"/>
            </a:pPr>
            <a:endParaRPr lang="en-US" dirty="0"/>
          </a:p>
        </p:txBody>
      </p:sp>
    </p:spTree>
    <p:extLst>
      <p:ext uri="{BB962C8B-B14F-4D97-AF65-F5344CB8AC3E}">
        <p14:creationId xmlns:p14="http://schemas.microsoft.com/office/powerpoint/2010/main" val="155095554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pic>
        <p:nvPicPr>
          <p:cNvPr id="119" name="Google Shape;119;p3"/>
          <p:cNvPicPr preferRelativeResize="0"/>
          <p:nvPr/>
        </p:nvPicPr>
        <p:blipFill rotWithShape="1">
          <a:blip r:embed="rId3">
            <a:alphaModFix/>
          </a:blip>
          <a:srcRect b="619"/>
          <a:stretch/>
        </p:blipFill>
        <p:spPr>
          <a:xfrm rot="2700000">
            <a:off x="16270669" y="-98947"/>
            <a:ext cx="2072513" cy="2059669"/>
          </a:xfrm>
          <a:prstGeom prst="rect">
            <a:avLst/>
          </a:prstGeom>
          <a:noFill/>
          <a:ln>
            <a:noFill/>
          </a:ln>
        </p:spPr>
      </p:pic>
      <p:grpSp>
        <p:nvGrpSpPr>
          <p:cNvPr id="120" name="Google Shape;120;p3"/>
          <p:cNvGrpSpPr/>
          <p:nvPr/>
        </p:nvGrpSpPr>
        <p:grpSpPr>
          <a:xfrm>
            <a:off x="0" y="8843309"/>
            <a:ext cx="18287996" cy="3230764"/>
            <a:chOff x="0" y="-38100"/>
            <a:chExt cx="4816592" cy="850900"/>
          </a:xfrm>
        </p:grpSpPr>
        <p:sp>
          <p:nvSpPr>
            <p:cNvPr id="121" name="Google Shape;121;p3"/>
            <p:cNvSpPr/>
            <p:nvPr/>
          </p:nvSpPr>
          <p:spPr>
            <a:xfrm>
              <a:off x="0" y="0"/>
              <a:ext cx="4816592" cy="342131"/>
            </a:xfrm>
            <a:custGeom>
              <a:avLst/>
              <a:gdLst/>
              <a:ahLst/>
              <a:cxnLst/>
              <a:rect l="l" t="t" r="r" b="b"/>
              <a:pathLst>
                <a:path w="4816592" h="342131" extrusionOk="0">
                  <a:moveTo>
                    <a:pt x="0" y="0"/>
                  </a:moveTo>
                  <a:lnTo>
                    <a:pt x="4816592" y="0"/>
                  </a:lnTo>
                  <a:lnTo>
                    <a:pt x="4816592" y="342131"/>
                  </a:lnTo>
                  <a:lnTo>
                    <a:pt x="0" y="342131"/>
                  </a:lnTo>
                  <a:close/>
                </a:path>
              </a:pathLst>
            </a:custGeom>
            <a:solidFill>
              <a:srgbClr val="FEC099"/>
            </a:solidFill>
            <a:ln>
              <a:noFill/>
            </a:ln>
          </p:spPr>
        </p:sp>
        <p:sp>
          <p:nvSpPr>
            <p:cNvPr id="122" name="Google Shape;122;p3"/>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pic>
        <p:nvPicPr>
          <p:cNvPr id="123" name="Google Shape;123;p3"/>
          <p:cNvPicPr preferRelativeResize="0"/>
          <p:nvPr/>
        </p:nvPicPr>
        <p:blipFill rotWithShape="1">
          <a:blip r:embed="rId4">
            <a:alphaModFix/>
          </a:blip>
          <a:srcRect/>
          <a:stretch/>
        </p:blipFill>
        <p:spPr>
          <a:xfrm>
            <a:off x="107745" y="9061043"/>
            <a:ext cx="1716191" cy="1175659"/>
          </a:xfrm>
          <a:prstGeom prst="rect">
            <a:avLst/>
          </a:prstGeom>
          <a:noFill/>
          <a:ln>
            <a:noFill/>
          </a:ln>
        </p:spPr>
      </p:pic>
      <p:pic>
        <p:nvPicPr>
          <p:cNvPr id="124" name="Google Shape;124;p3"/>
          <p:cNvPicPr preferRelativeResize="0"/>
          <p:nvPr/>
        </p:nvPicPr>
        <p:blipFill rotWithShape="1">
          <a:blip r:embed="rId5">
            <a:alphaModFix/>
          </a:blip>
          <a:srcRect/>
          <a:stretch/>
        </p:blipFill>
        <p:spPr>
          <a:xfrm>
            <a:off x="15845978" y="7130810"/>
            <a:ext cx="2733798" cy="3538897"/>
          </a:xfrm>
          <a:prstGeom prst="rect">
            <a:avLst/>
          </a:prstGeom>
          <a:noFill/>
          <a:ln>
            <a:noFill/>
          </a:ln>
        </p:spPr>
      </p:pic>
      <p:sp>
        <p:nvSpPr>
          <p:cNvPr id="125" name="Google Shape;125;p3"/>
          <p:cNvSpPr txBox="1">
            <a:spLocks noGrp="1"/>
          </p:cNvSpPr>
          <p:nvPr>
            <p:ph type="title"/>
          </p:nvPr>
        </p:nvSpPr>
        <p:spPr>
          <a:xfrm>
            <a:off x="4051250" y="359376"/>
            <a:ext cx="8229600" cy="11430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US" b="1" dirty="0"/>
              <a:t>Question 6</a:t>
            </a:r>
            <a:endParaRPr b="1" dirty="0"/>
          </a:p>
        </p:txBody>
      </p:sp>
      <p:sp>
        <p:nvSpPr>
          <p:cNvPr id="126" name="Google Shape;126;p3"/>
          <p:cNvSpPr txBox="1">
            <a:spLocks noGrp="1"/>
          </p:cNvSpPr>
          <p:nvPr>
            <p:ph type="body" idx="1"/>
          </p:nvPr>
        </p:nvSpPr>
        <p:spPr>
          <a:xfrm>
            <a:off x="3657600" y="2168650"/>
            <a:ext cx="10276764" cy="6761400"/>
          </a:xfrm>
          <a:prstGeom prst="rect">
            <a:avLst/>
          </a:prstGeom>
        </p:spPr>
        <p:txBody>
          <a:bodyPr spcFirstLastPara="1" wrap="square" lIns="91425" tIns="45700" rIns="91425" bIns="45700" anchor="t" anchorCtr="0">
            <a:normAutofit/>
          </a:bodyPr>
          <a:lstStyle/>
          <a:p>
            <a:pPr marL="131445" lvl="0" indent="0" algn="l" rtl="0">
              <a:spcBef>
                <a:spcPts val="360"/>
              </a:spcBef>
              <a:spcAft>
                <a:spcPts val="0"/>
              </a:spcAft>
              <a:buSzPct val="56250"/>
              <a:buNone/>
            </a:pPr>
            <a:r>
              <a:rPr lang="en-US" dirty="0"/>
              <a:t>Here are two production functions. K is fixed (and positive). </a:t>
            </a:r>
          </a:p>
          <a:p>
            <a:pPr marL="645795" lvl="0" indent="-514350" algn="l" rtl="0">
              <a:spcBef>
                <a:spcPts val="360"/>
              </a:spcBef>
              <a:spcAft>
                <a:spcPts val="0"/>
              </a:spcAft>
              <a:buSzPct val="56250"/>
              <a:buFont typeface="+mj-lt"/>
              <a:buAutoNum type="arabicPeriod"/>
            </a:pPr>
            <a:r>
              <a:rPr lang="en-US" dirty="0"/>
              <a:t>q = 10K + 5L</a:t>
            </a:r>
          </a:p>
          <a:p>
            <a:pPr marL="645795" lvl="0" indent="-514350" algn="l" rtl="0">
              <a:spcBef>
                <a:spcPts val="360"/>
              </a:spcBef>
              <a:spcAft>
                <a:spcPts val="0"/>
              </a:spcAft>
              <a:buSzPct val="56250"/>
              <a:buFont typeface="+mj-lt"/>
              <a:buAutoNum type="arabicPeriod"/>
            </a:pPr>
            <a:r>
              <a:rPr lang="en-US" dirty="0"/>
              <a:t>q = 10KL</a:t>
            </a:r>
            <a:r>
              <a:rPr lang="en-US" baseline="30000" dirty="0"/>
              <a:t>0.5</a:t>
            </a:r>
          </a:p>
          <a:p>
            <a:pPr marL="131445" lvl="0" indent="0" algn="l" rtl="0">
              <a:spcBef>
                <a:spcPts val="360"/>
              </a:spcBef>
              <a:spcAft>
                <a:spcPts val="0"/>
              </a:spcAft>
              <a:buSzPct val="56250"/>
              <a:buNone/>
            </a:pPr>
            <a:endParaRPr lang="en-US" dirty="0"/>
          </a:p>
          <a:p>
            <a:pPr marL="645795" lvl="0" indent="-514350" algn="l" rtl="0">
              <a:spcBef>
                <a:spcPts val="360"/>
              </a:spcBef>
              <a:spcAft>
                <a:spcPts val="0"/>
              </a:spcAft>
              <a:buSzPct val="56250"/>
              <a:buFont typeface="+mj-lt"/>
              <a:buAutoNum type="alphaUcPeriod"/>
            </a:pPr>
            <a:r>
              <a:rPr lang="en-US" dirty="0"/>
              <a:t>Both production functions satisfy the LDMR.</a:t>
            </a:r>
          </a:p>
          <a:p>
            <a:pPr marL="645795" lvl="0" indent="-514350" algn="l" rtl="0">
              <a:spcBef>
                <a:spcPts val="360"/>
              </a:spcBef>
              <a:spcAft>
                <a:spcPts val="0"/>
              </a:spcAft>
              <a:buSzPct val="56250"/>
              <a:buFont typeface="+mj-lt"/>
              <a:buAutoNum type="alphaUcPeriod"/>
            </a:pPr>
            <a:r>
              <a:rPr lang="en-US" dirty="0"/>
              <a:t>Only production function 1 satisfies the LDMR. </a:t>
            </a:r>
          </a:p>
          <a:p>
            <a:pPr marL="645795" lvl="0" indent="-514350" algn="l" rtl="0">
              <a:spcBef>
                <a:spcPts val="360"/>
              </a:spcBef>
              <a:spcAft>
                <a:spcPts val="0"/>
              </a:spcAft>
              <a:buSzPct val="56250"/>
              <a:buFont typeface="+mj-lt"/>
              <a:buAutoNum type="alphaUcPeriod"/>
            </a:pPr>
            <a:r>
              <a:rPr lang="en-US" dirty="0"/>
              <a:t>Only production function 2 satisfies the LDMR. </a:t>
            </a:r>
          </a:p>
          <a:p>
            <a:pPr marL="645795" lvl="0" indent="-514350" algn="l" rtl="0">
              <a:spcBef>
                <a:spcPts val="360"/>
              </a:spcBef>
              <a:spcAft>
                <a:spcPts val="0"/>
              </a:spcAft>
              <a:buSzPct val="56250"/>
              <a:buFont typeface="+mj-lt"/>
              <a:buAutoNum type="alphaUcPeriod"/>
            </a:pPr>
            <a:r>
              <a:rPr lang="en-US" dirty="0"/>
              <a:t>Neither production function satisfies the LDMR. </a:t>
            </a:r>
          </a:p>
          <a:p>
            <a:pPr marL="645795" lvl="0" indent="-514350" algn="l" rtl="0">
              <a:spcBef>
                <a:spcPts val="360"/>
              </a:spcBef>
              <a:spcAft>
                <a:spcPts val="0"/>
              </a:spcAft>
              <a:buSzPct val="56250"/>
              <a:buFont typeface="+mj-lt"/>
              <a:buAutoNum type="alphaUcPeriod"/>
            </a:pPr>
            <a:r>
              <a:rPr lang="en-US" dirty="0"/>
              <a:t>Not enough information is given to answer the question.</a:t>
            </a:r>
          </a:p>
        </p:txBody>
      </p:sp>
    </p:spTree>
    <p:extLst>
      <p:ext uri="{BB962C8B-B14F-4D97-AF65-F5344CB8AC3E}">
        <p14:creationId xmlns:p14="http://schemas.microsoft.com/office/powerpoint/2010/main" val="337613191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pic>
        <p:nvPicPr>
          <p:cNvPr id="119" name="Google Shape;119;p3"/>
          <p:cNvPicPr preferRelativeResize="0"/>
          <p:nvPr/>
        </p:nvPicPr>
        <p:blipFill rotWithShape="1">
          <a:blip r:embed="rId3">
            <a:alphaModFix/>
          </a:blip>
          <a:srcRect b="619"/>
          <a:stretch/>
        </p:blipFill>
        <p:spPr>
          <a:xfrm rot="2700000">
            <a:off x="16270669" y="-98947"/>
            <a:ext cx="2072513" cy="2059669"/>
          </a:xfrm>
          <a:prstGeom prst="rect">
            <a:avLst/>
          </a:prstGeom>
          <a:noFill/>
          <a:ln>
            <a:noFill/>
          </a:ln>
        </p:spPr>
      </p:pic>
      <p:grpSp>
        <p:nvGrpSpPr>
          <p:cNvPr id="120" name="Google Shape;120;p3"/>
          <p:cNvGrpSpPr/>
          <p:nvPr/>
        </p:nvGrpSpPr>
        <p:grpSpPr>
          <a:xfrm>
            <a:off x="0" y="8843309"/>
            <a:ext cx="18287996" cy="3230764"/>
            <a:chOff x="0" y="-38100"/>
            <a:chExt cx="4816592" cy="850900"/>
          </a:xfrm>
        </p:grpSpPr>
        <p:sp>
          <p:nvSpPr>
            <p:cNvPr id="121" name="Google Shape;121;p3"/>
            <p:cNvSpPr/>
            <p:nvPr/>
          </p:nvSpPr>
          <p:spPr>
            <a:xfrm>
              <a:off x="0" y="0"/>
              <a:ext cx="4816592" cy="342131"/>
            </a:xfrm>
            <a:custGeom>
              <a:avLst/>
              <a:gdLst/>
              <a:ahLst/>
              <a:cxnLst/>
              <a:rect l="l" t="t" r="r" b="b"/>
              <a:pathLst>
                <a:path w="4816592" h="342131" extrusionOk="0">
                  <a:moveTo>
                    <a:pt x="0" y="0"/>
                  </a:moveTo>
                  <a:lnTo>
                    <a:pt x="4816592" y="0"/>
                  </a:lnTo>
                  <a:lnTo>
                    <a:pt x="4816592" y="342131"/>
                  </a:lnTo>
                  <a:lnTo>
                    <a:pt x="0" y="342131"/>
                  </a:lnTo>
                  <a:close/>
                </a:path>
              </a:pathLst>
            </a:custGeom>
            <a:solidFill>
              <a:srgbClr val="FEC099"/>
            </a:solidFill>
            <a:ln>
              <a:noFill/>
            </a:ln>
          </p:spPr>
        </p:sp>
        <p:sp>
          <p:nvSpPr>
            <p:cNvPr id="122" name="Google Shape;122;p3"/>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pic>
        <p:nvPicPr>
          <p:cNvPr id="123" name="Google Shape;123;p3"/>
          <p:cNvPicPr preferRelativeResize="0"/>
          <p:nvPr/>
        </p:nvPicPr>
        <p:blipFill rotWithShape="1">
          <a:blip r:embed="rId4">
            <a:alphaModFix/>
          </a:blip>
          <a:srcRect/>
          <a:stretch/>
        </p:blipFill>
        <p:spPr>
          <a:xfrm>
            <a:off x="107745" y="9061043"/>
            <a:ext cx="1716191" cy="1175659"/>
          </a:xfrm>
          <a:prstGeom prst="rect">
            <a:avLst/>
          </a:prstGeom>
          <a:noFill/>
          <a:ln>
            <a:noFill/>
          </a:ln>
        </p:spPr>
      </p:pic>
      <p:pic>
        <p:nvPicPr>
          <p:cNvPr id="124" name="Google Shape;124;p3"/>
          <p:cNvPicPr preferRelativeResize="0"/>
          <p:nvPr/>
        </p:nvPicPr>
        <p:blipFill rotWithShape="1">
          <a:blip r:embed="rId5">
            <a:alphaModFix/>
          </a:blip>
          <a:srcRect/>
          <a:stretch/>
        </p:blipFill>
        <p:spPr>
          <a:xfrm>
            <a:off x="15845978" y="7130810"/>
            <a:ext cx="2733798" cy="3538897"/>
          </a:xfrm>
          <a:prstGeom prst="rect">
            <a:avLst/>
          </a:prstGeom>
          <a:noFill/>
          <a:ln>
            <a:noFill/>
          </a:ln>
        </p:spPr>
      </p:pic>
      <p:sp>
        <p:nvSpPr>
          <p:cNvPr id="125" name="Google Shape;125;p3"/>
          <p:cNvSpPr txBox="1">
            <a:spLocks noGrp="1"/>
          </p:cNvSpPr>
          <p:nvPr>
            <p:ph type="title"/>
          </p:nvPr>
        </p:nvSpPr>
        <p:spPr>
          <a:xfrm>
            <a:off x="4051250" y="359376"/>
            <a:ext cx="8229600" cy="11430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US" b="1" dirty="0"/>
              <a:t>Question 7</a:t>
            </a:r>
            <a:endParaRPr b="1" dirty="0"/>
          </a:p>
        </p:txBody>
      </p:sp>
      <p:sp>
        <p:nvSpPr>
          <p:cNvPr id="126" name="Google Shape;126;p3"/>
          <p:cNvSpPr txBox="1">
            <a:spLocks noGrp="1"/>
          </p:cNvSpPr>
          <p:nvPr>
            <p:ph type="body" idx="1"/>
          </p:nvPr>
        </p:nvSpPr>
        <p:spPr>
          <a:xfrm>
            <a:off x="3657600" y="2168650"/>
            <a:ext cx="10276764" cy="6761400"/>
          </a:xfrm>
          <a:prstGeom prst="rect">
            <a:avLst/>
          </a:prstGeom>
        </p:spPr>
        <p:txBody>
          <a:bodyPr spcFirstLastPara="1" wrap="square" lIns="91425" tIns="45700" rIns="91425" bIns="45700" anchor="t" anchorCtr="0">
            <a:normAutofit/>
          </a:bodyPr>
          <a:lstStyle/>
          <a:p>
            <a:pPr marL="131445" lvl="0" indent="0" algn="l" rtl="0">
              <a:spcBef>
                <a:spcPts val="360"/>
              </a:spcBef>
              <a:spcAft>
                <a:spcPts val="0"/>
              </a:spcAft>
              <a:buSzPct val="56250"/>
              <a:buNone/>
            </a:pPr>
            <a:r>
              <a:rPr lang="en-US" dirty="0"/>
              <a:t>The average variable cost of producing Canucks jerseys is given by AVC = 3 + 0.03q. The total cost of producing 100 Canucks jerseys is 1375.</a:t>
            </a:r>
          </a:p>
          <a:p>
            <a:pPr marL="131445" lvl="0" indent="0" algn="l" rtl="0">
              <a:spcBef>
                <a:spcPts val="360"/>
              </a:spcBef>
              <a:spcAft>
                <a:spcPts val="0"/>
              </a:spcAft>
              <a:buSzPct val="56250"/>
              <a:buNone/>
            </a:pPr>
            <a:endParaRPr lang="en-US" dirty="0"/>
          </a:p>
          <a:p>
            <a:pPr marL="131445" lvl="0" indent="0" algn="l" rtl="0">
              <a:spcBef>
                <a:spcPts val="360"/>
              </a:spcBef>
              <a:spcAft>
                <a:spcPts val="0"/>
              </a:spcAft>
              <a:buSzPct val="56250"/>
              <a:buNone/>
            </a:pPr>
            <a:r>
              <a:rPr lang="en-US" dirty="0"/>
              <a:t>Find the: </a:t>
            </a:r>
          </a:p>
          <a:p>
            <a:pPr marL="645795" lvl="0" indent="-514350" algn="l" rtl="0">
              <a:spcBef>
                <a:spcPts val="360"/>
              </a:spcBef>
              <a:spcAft>
                <a:spcPts val="0"/>
              </a:spcAft>
              <a:buSzPct val="56250"/>
              <a:buFont typeface="+mj-lt"/>
              <a:buAutoNum type="alphaUcPeriod"/>
            </a:pPr>
            <a:r>
              <a:rPr lang="en-US" dirty="0"/>
              <a:t>Marginal cost</a:t>
            </a:r>
          </a:p>
          <a:p>
            <a:pPr marL="645795" lvl="0" indent="-514350" algn="l" rtl="0">
              <a:spcBef>
                <a:spcPts val="360"/>
              </a:spcBef>
              <a:spcAft>
                <a:spcPts val="0"/>
              </a:spcAft>
              <a:buSzPct val="56250"/>
              <a:buFont typeface="+mj-lt"/>
              <a:buAutoNum type="alphaUcPeriod"/>
            </a:pPr>
            <a:r>
              <a:rPr lang="en-US" dirty="0"/>
              <a:t>Fixed cost</a:t>
            </a:r>
          </a:p>
          <a:p>
            <a:pPr marL="645795" lvl="0" indent="-514350" algn="l" rtl="0">
              <a:spcBef>
                <a:spcPts val="360"/>
              </a:spcBef>
              <a:spcAft>
                <a:spcPts val="0"/>
              </a:spcAft>
              <a:buSzPct val="56250"/>
              <a:buFont typeface="+mj-lt"/>
              <a:buAutoNum type="alphaUcPeriod"/>
            </a:pPr>
            <a:r>
              <a:rPr lang="en-US" dirty="0"/>
              <a:t>Total cost of producing 80 Canucks jerseys</a:t>
            </a:r>
          </a:p>
        </p:txBody>
      </p:sp>
      <p:pic>
        <p:nvPicPr>
          <p:cNvPr id="20482" name="Picture 2" descr="Vancouver Canucks Replica Jersey, Youth | Canadian Tire">
            <a:extLst>
              <a:ext uri="{FF2B5EF4-FFF2-40B4-BE49-F238E27FC236}">
                <a16:creationId xmlns:a16="http://schemas.microsoft.com/office/drawing/2014/main" id="{D64CB350-688E-D1DC-B7DC-C3AE5459150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379"/>
          <a:stretch/>
        </p:blipFill>
        <p:spPr bwMode="auto">
          <a:xfrm>
            <a:off x="13805069" y="2422459"/>
            <a:ext cx="4081817" cy="41414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30734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pic>
        <p:nvPicPr>
          <p:cNvPr id="119" name="Google Shape;119;p3"/>
          <p:cNvPicPr preferRelativeResize="0"/>
          <p:nvPr/>
        </p:nvPicPr>
        <p:blipFill rotWithShape="1">
          <a:blip r:embed="rId3">
            <a:alphaModFix/>
          </a:blip>
          <a:srcRect b="619"/>
          <a:stretch/>
        </p:blipFill>
        <p:spPr>
          <a:xfrm rot="2700000">
            <a:off x="16270669" y="-98947"/>
            <a:ext cx="2072513" cy="2059669"/>
          </a:xfrm>
          <a:prstGeom prst="rect">
            <a:avLst/>
          </a:prstGeom>
          <a:noFill/>
          <a:ln>
            <a:noFill/>
          </a:ln>
        </p:spPr>
      </p:pic>
      <p:grpSp>
        <p:nvGrpSpPr>
          <p:cNvPr id="120" name="Google Shape;120;p3"/>
          <p:cNvGrpSpPr/>
          <p:nvPr/>
        </p:nvGrpSpPr>
        <p:grpSpPr>
          <a:xfrm>
            <a:off x="0" y="8843309"/>
            <a:ext cx="18287996" cy="3230764"/>
            <a:chOff x="0" y="-38100"/>
            <a:chExt cx="4816592" cy="850900"/>
          </a:xfrm>
        </p:grpSpPr>
        <p:sp>
          <p:nvSpPr>
            <p:cNvPr id="121" name="Google Shape;121;p3"/>
            <p:cNvSpPr/>
            <p:nvPr/>
          </p:nvSpPr>
          <p:spPr>
            <a:xfrm>
              <a:off x="0" y="0"/>
              <a:ext cx="4816592" cy="342131"/>
            </a:xfrm>
            <a:custGeom>
              <a:avLst/>
              <a:gdLst/>
              <a:ahLst/>
              <a:cxnLst/>
              <a:rect l="l" t="t" r="r" b="b"/>
              <a:pathLst>
                <a:path w="4816592" h="342131" extrusionOk="0">
                  <a:moveTo>
                    <a:pt x="0" y="0"/>
                  </a:moveTo>
                  <a:lnTo>
                    <a:pt x="4816592" y="0"/>
                  </a:lnTo>
                  <a:lnTo>
                    <a:pt x="4816592" y="342131"/>
                  </a:lnTo>
                  <a:lnTo>
                    <a:pt x="0" y="342131"/>
                  </a:lnTo>
                  <a:close/>
                </a:path>
              </a:pathLst>
            </a:custGeom>
            <a:solidFill>
              <a:srgbClr val="FEC099"/>
            </a:solidFill>
            <a:ln>
              <a:noFill/>
            </a:ln>
          </p:spPr>
        </p:sp>
        <p:sp>
          <p:nvSpPr>
            <p:cNvPr id="122" name="Google Shape;122;p3"/>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pic>
        <p:nvPicPr>
          <p:cNvPr id="123" name="Google Shape;123;p3"/>
          <p:cNvPicPr preferRelativeResize="0"/>
          <p:nvPr/>
        </p:nvPicPr>
        <p:blipFill rotWithShape="1">
          <a:blip r:embed="rId4">
            <a:alphaModFix/>
          </a:blip>
          <a:srcRect/>
          <a:stretch/>
        </p:blipFill>
        <p:spPr>
          <a:xfrm>
            <a:off x="107745" y="9061043"/>
            <a:ext cx="1716191" cy="1175659"/>
          </a:xfrm>
          <a:prstGeom prst="rect">
            <a:avLst/>
          </a:prstGeom>
          <a:noFill/>
          <a:ln>
            <a:noFill/>
          </a:ln>
        </p:spPr>
      </p:pic>
      <p:pic>
        <p:nvPicPr>
          <p:cNvPr id="124" name="Google Shape;124;p3"/>
          <p:cNvPicPr preferRelativeResize="0"/>
          <p:nvPr/>
        </p:nvPicPr>
        <p:blipFill rotWithShape="1">
          <a:blip r:embed="rId5">
            <a:alphaModFix/>
          </a:blip>
          <a:srcRect/>
          <a:stretch/>
        </p:blipFill>
        <p:spPr>
          <a:xfrm>
            <a:off x="15845978" y="7130810"/>
            <a:ext cx="2733798" cy="3538897"/>
          </a:xfrm>
          <a:prstGeom prst="rect">
            <a:avLst/>
          </a:prstGeom>
          <a:noFill/>
          <a:ln>
            <a:noFill/>
          </a:ln>
        </p:spPr>
      </p:pic>
      <p:sp>
        <p:nvSpPr>
          <p:cNvPr id="125" name="Google Shape;125;p3"/>
          <p:cNvSpPr txBox="1">
            <a:spLocks noGrp="1"/>
          </p:cNvSpPr>
          <p:nvPr>
            <p:ph type="title"/>
          </p:nvPr>
        </p:nvSpPr>
        <p:spPr>
          <a:xfrm>
            <a:off x="4051250" y="359376"/>
            <a:ext cx="8229600" cy="11430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US" b="1" dirty="0"/>
              <a:t>Question 8</a:t>
            </a:r>
            <a:endParaRPr b="1" dirty="0"/>
          </a:p>
        </p:txBody>
      </p:sp>
      <p:sp>
        <p:nvSpPr>
          <p:cNvPr id="126" name="Google Shape;126;p3"/>
          <p:cNvSpPr txBox="1">
            <a:spLocks noGrp="1"/>
          </p:cNvSpPr>
          <p:nvPr>
            <p:ph type="body" idx="1"/>
          </p:nvPr>
        </p:nvSpPr>
        <p:spPr>
          <a:xfrm>
            <a:off x="3657600" y="2168650"/>
            <a:ext cx="10276764" cy="6761400"/>
          </a:xfrm>
          <a:prstGeom prst="rect">
            <a:avLst/>
          </a:prstGeom>
        </p:spPr>
        <p:txBody>
          <a:bodyPr spcFirstLastPara="1" wrap="square" lIns="91425" tIns="45700" rIns="91425" bIns="45700" anchor="t" anchorCtr="0">
            <a:normAutofit/>
          </a:bodyPr>
          <a:lstStyle/>
          <a:p>
            <a:pPr marL="131445" lvl="0" indent="0" algn="l" rtl="0">
              <a:spcBef>
                <a:spcPts val="360"/>
              </a:spcBef>
              <a:spcAft>
                <a:spcPts val="0"/>
              </a:spcAft>
              <a:buSzPct val="56250"/>
              <a:buNone/>
            </a:pPr>
            <a:r>
              <a:rPr lang="en-US" dirty="0"/>
              <a:t>If the production function of Pitt Meadows Bakery is Q = K</a:t>
            </a:r>
            <a:r>
              <a:rPr lang="en-US" baseline="30000" dirty="0"/>
              <a:t>0.5</a:t>
            </a:r>
            <a:r>
              <a:rPr lang="en-US" dirty="0"/>
              <a:t>L</a:t>
            </a:r>
            <a:r>
              <a:rPr lang="en-US" baseline="30000" dirty="0"/>
              <a:t>0.8</a:t>
            </a:r>
            <a:r>
              <a:rPr lang="en-US" dirty="0"/>
              <a:t>, assuming K is constant, what kind of returns of scale does Pitt Meadows Bakery have?</a:t>
            </a:r>
          </a:p>
        </p:txBody>
      </p:sp>
      <p:pic>
        <p:nvPicPr>
          <p:cNvPr id="21510" name="Picture 6" descr="How is Aussie bakery chain COBS – now in Ottawa – making such an impact in  Canada?">
            <a:extLst>
              <a:ext uri="{FF2B5EF4-FFF2-40B4-BE49-F238E27FC236}">
                <a16:creationId xmlns:a16="http://schemas.microsoft.com/office/drawing/2014/main" id="{E3BB5408-4FE8-85B1-697C-76CAC08423CD}"/>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7785" r="15373"/>
          <a:stretch/>
        </p:blipFill>
        <p:spPr bwMode="auto">
          <a:xfrm>
            <a:off x="3200400" y="4014758"/>
            <a:ext cx="11191164" cy="45905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00465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pic>
        <p:nvPicPr>
          <p:cNvPr id="119" name="Google Shape;119;p3"/>
          <p:cNvPicPr preferRelativeResize="0"/>
          <p:nvPr/>
        </p:nvPicPr>
        <p:blipFill rotWithShape="1">
          <a:blip r:embed="rId3">
            <a:alphaModFix/>
          </a:blip>
          <a:srcRect b="619"/>
          <a:stretch/>
        </p:blipFill>
        <p:spPr>
          <a:xfrm rot="2700000">
            <a:off x="16270669" y="-98947"/>
            <a:ext cx="2072513" cy="2059669"/>
          </a:xfrm>
          <a:prstGeom prst="rect">
            <a:avLst/>
          </a:prstGeom>
          <a:noFill/>
          <a:ln>
            <a:noFill/>
          </a:ln>
        </p:spPr>
      </p:pic>
      <p:grpSp>
        <p:nvGrpSpPr>
          <p:cNvPr id="120" name="Google Shape;120;p3"/>
          <p:cNvGrpSpPr/>
          <p:nvPr/>
        </p:nvGrpSpPr>
        <p:grpSpPr>
          <a:xfrm>
            <a:off x="0" y="8843309"/>
            <a:ext cx="18287996" cy="3230764"/>
            <a:chOff x="0" y="-38100"/>
            <a:chExt cx="4816592" cy="850900"/>
          </a:xfrm>
        </p:grpSpPr>
        <p:sp>
          <p:nvSpPr>
            <p:cNvPr id="121" name="Google Shape;121;p3"/>
            <p:cNvSpPr/>
            <p:nvPr/>
          </p:nvSpPr>
          <p:spPr>
            <a:xfrm>
              <a:off x="0" y="0"/>
              <a:ext cx="4816592" cy="342131"/>
            </a:xfrm>
            <a:custGeom>
              <a:avLst/>
              <a:gdLst/>
              <a:ahLst/>
              <a:cxnLst/>
              <a:rect l="l" t="t" r="r" b="b"/>
              <a:pathLst>
                <a:path w="4816592" h="342131" extrusionOk="0">
                  <a:moveTo>
                    <a:pt x="0" y="0"/>
                  </a:moveTo>
                  <a:lnTo>
                    <a:pt x="4816592" y="0"/>
                  </a:lnTo>
                  <a:lnTo>
                    <a:pt x="4816592" y="342131"/>
                  </a:lnTo>
                  <a:lnTo>
                    <a:pt x="0" y="342131"/>
                  </a:lnTo>
                  <a:close/>
                </a:path>
              </a:pathLst>
            </a:custGeom>
            <a:solidFill>
              <a:srgbClr val="FEC099"/>
            </a:solidFill>
            <a:ln>
              <a:noFill/>
            </a:ln>
          </p:spPr>
        </p:sp>
        <p:sp>
          <p:nvSpPr>
            <p:cNvPr id="122" name="Google Shape;122;p3"/>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pic>
        <p:nvPicPr>
          <p:cNvPr id="123" name="Google Shape;123;p3"/>
          <p:cNvPicPr preferRelativeResize="0"/>
          <p:nvPr/>
        </p:nvPicPr>
        <p:blipFill rotWithShape="1">
          <a:blip r:embed="rId4">
            <a:alphaModFix/>
          </a:blip>
          <a:srcRect/>
          <a:stretch/>
        </p:blipFill>
        <p:spPr>
          <a:xfrm>
            <a:off x="107745" y="9061043"/>
            <a:ext cx="1716191" cy="1175659"/>
          </a:xfrm>
          <a:prstGeom prst="rect">
            <a:avLst/>
          </a:prstGeom>
          <a:noFill/>
          <a:ln>
            <a:noFill/>
          </a:ln>
        </p:spPr>
      </p:pic>
      <p:pic>
        <p:nvPicPr>
          <p:cNvPr id="124" name="Google Shape;124;p3"/>
          <p:cNvPicPr preferRelativeResize="0"/>
          <p:nvPr/>
        </p:nvPicPr>
        <p:blipFill rotWithShape="1">
          <a:blip r:embed="rId5">
            <a:alphaModFix/>
          </a:blip>
          <a:srcRect/>
          <a:stretch/>
        </p:blipFill>
        <p:spPr>
          <a:xfrm>
            <a:off x="15845978" y="7130810"/>
            <a:ext cx="2733798" cy="3538897"/>
          </a:xfrm>
          <a:prstGeom prst="rect">
            <a:avLst/>
          </a:prstGeom>
          <a:noFill/>
          <a:ln>
            <a:noFill/>
          </a:ln>
        </p:spPr>
      </p:pic>
      <p:sp>
        <p:nvSpPr>
          <p:cNvPr id="125" name="Google Shape;125;p3"/>
          <p:cNvSpPr txBox="1">
            <a:spLocks noGrp="1"/>
          </p:cNvSpPr>
          <p:nvPr>
            <p:ph type="title"/>
          </p:nvPr>
        </p:nvSpPr>
        <p:spPr>
          <a:xfrm>
            <a:off x="4051250" y="359376"/>
            <a:ext cx="8229600" cy="11430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US" b="1" dirty="0"/>
              <a:t>Question 9</a:t>
            </a:r>
            <a:endParaRPr b="1" dirty="0"/>
          </a:p>
        </p:txBody>
      </p:sp>
      <p:pic>
        <p:nvPicPr>
          <p:cNvPr id="23554" name="Picture 2">
            <a:extLst>
              <a:ext uri="{FF2B5EF4-FFF2-40B4-BE49-F238E27FC236}">
                <a16:creationId xmlns:a16="http://schemas.microsoft.com/office/drawing/2014/main" id="{14F9815F-680E-2CCF-AA0A-8868D51A410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85525" y="2099740"/>
            <a:ext cx="11716945" cy="56521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349321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pic>
        <p:nvPicPr>
          <p:cNvPr id="119" name="Google Shape;119;p3"/>
          <p:cNvPicPr preferRelativeResize="0"/>
          <p:nvPr/>
        </p:nvPicPr>
        <p:blipFill rotWithShape="1">
          <a:blip r:embed="rId3">
            <a:alphaModFix/>
          </a:blip>
          <a:srcRect b="619"/>
          <a:stretch/>
        </p:blipFill>
        <p:spPr>
          <a:xfrm rot="2700000">
            <a:off x="16270669" y="-98947"/>
            <a:ext cx="2072513" cy="2059669"/>
          </a:xfrm>
          <a:prstGeom prst="rect">
            <a:avLst/>
          </a:prstGeom>
          <a:noFill/>
          <a:ln>
            <a:noFill/>
          </a:ln>
        </p:spPr>
      </p:pic>
      <p:grpSp>
        <p:nvGrpSpPr>
          <p:cNvPr id="120" name="Google Shape;120;p3"/>
          <p:cNvGrpSpPr/>
          <p:nvPr/>
        </p:nvGrpSpPr>
        <p:grpSpPr>
          <a:xfrm>
            <a:off x="0" y="8843309"/>
            <a:ext cx="18287996" cy="3230764"/>
            <a:chOff x="0" y="-38100"/>
            <a:chExt cx="4816592" cy="850900"/>
          </a:xfrm>
        </p:grpSpPr>
        <p:sp>
          <p:nvSpPr>
            <p:cNvPr id="121" name="Google Shape;121;p3"/>
            <p:cNvSpPr/>
            <p:nvPr/>
          </p:nvSpPr>
          <p:spPr>
            <a:xfrm>
              <a:off x="0" y="0"/>
              <a:ext cx="4816592" cy="342131"/>
            </a:xfrm>
            <a:custGeom>
              <a:avLst/>
              <a:gdLst/>
              <a:ahLst/>
              <a:cxnLst/>
              <a:rect l="l" t="t" r="r" b="b"/>
              <a:pathLst>
                <a:path w="4816592" h="342131" extrusionOk="0">
                  <a:moveTo>
                    <a:pt x="0" y="0"/>
                  </a:moveTo>
                  <a:lnTo>
                    <a:pt x="4816592" y="0"/>
                  </a:lnTo>
                  <a:lnTo>
                    <a:pt x="4816592" y="342131"/>
                  </a:lnTo>
                  <a:lnTo>
                    <a:pt x="0" y="342131"/>
                  </a:lnTo>
                  <a:close/>
                </a:path>
              </a:pathLst>
            </a:custGeom>
            <a:solidFill>
              <a:srgbClr val="FEC099"/>
            </a:solidFill>
            <a:ln>
              <a:noFill/>
            </a:ln>
          </p:spPr>
        </p:sp>
        <p:sp>
          <p:nvSpPr>
            <p:cNvPr id="122" name="Google Shape;122;p3"/>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pic>
        <p:nvPicPr>
          <p:cNvPr id="123" name="Google Shape;123;p3"/>
          <p:cNvPicPr preferRelativeResize="0"/>
          <p:nvPr/>
        </p:nvPicPr>
        <p:blipFill rotWithShape="1">
          <a:blip r:embed="rId4">
            <a:alphaModFix/>
          </a:blip>
          <a:srcRect/>
          <a:stretch/>
        </p:blipFill>
        <p:spPr>
          <a:xfrm>
            <a:off x="107745" y="9061043"/>
            <a:ext cx="1716191" cy="1175659"/>
          </a:xfrm>
          <a:prstGeom prst="rect">
            <a:avLst/>
          </a:prstGeom>
          <a:noFill/>
          <a:ln>
            <a:noFill/>
          </a:ln>
        </p:spPr>
      </p:pic>
      <p:pic>
        <p:nvPicPr>
          <p:cNvPr id="124" name="Google Shape;124;p3"/>
          <p:cNvPicPr preferRelativeResize="0"/>
          <p:nvPr/>
        </p:nvPicPr>
        <p:blipFill rotWithShape="1">
          <a:blip r:embed="rId5">
            <a:alphaModFix/>
          </a:blip>
          <a:srcRect/>
          <a:stretch/>
        </p:blipFill>
        <p:spPr>
          <a:xfrm>
            <a:off x="15845978" y="7130810"/>
            <a:ext cx="2733798" cy="3538897"/>
          </a:xfrm>
          <a:prstGeom prst="rect">
            <a:avLst/>
          </a:prstGeom>
          <a:noFill/>
          <a:ln>
            <a:noFill/>
          </a:ln>
        </p:spPr>
      </p:pic>
      <p:sp>
        <p:nvSpPr>
          <p:cNvPr id="126" name="Google Shape;126;p3"/>
          <p:cNvSpPr txBox="1">
            <a:spLocks noGrp="1"/>
          </p:cNvSpPr>
          <p:nvPr>
            <p:ph type="body" idx="1"/>
          </p:nvPr>
        </p:nvSpPr>
        <p:spPr>
          <a:xfrm>
            <a:off x="4418463" y="4003240"/>
            <a:ext cx="9451075" cy="2280520"/>
          </a:xfrm>
          <a:prstGeom prst="rect">
            <a:avLst/>
          </a:prstGeom>
        </p:spPr>
        <p:txBody>
          <a:bodyPr spcFirstLastPara="1" wrap="square" lIns="91425" tIns="45700" rIns="91425" bIns="45700" anchor="t" anchorCtr="0">
            <a:normAutofit fontScale="92500" lnSpcReduction="10000"/>
          </a:bodyPr>
          <a:lstStyle/>
          <a:p>
            <a:pPr marL="131445" lvl="0" indent="0" algn="ctr" rtl="0">
              <a:spcBef>
                <a:spcPts val="360"/>
              </a:spcBef>
              <a:spcAft>
                <a:spcPts val="0"/>
              </a:spcAft>
              <a:buSzPct val="56250"/>
              <a:buNone/>
            </a:pPr>
            <a:r>
              <a:rPr lang="en-US" sz="8000" b="1" dirty="0"/>
              <a:t>Estimation and Regression Analysis</a:t>
            </a:r>
          </a:p>
        </p:txBody>
      </p:sp>
    </p:spTree>
    <p:extLst>
      <p:ext uri="{BB962C8B-B14F-4D97-AF65-F5344CB8AC3E}">
        <p14:creationId xmlns:p14="http://schemas.microsoft.com/office/powerpoint/2010/main" val="158795933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pic>
        <p:nvPicPr>
          <p:cNvPr id="119" name="Google Shape;119;p3"/>
          <p:cNvPicPr preferRelativeResize="0"/>
          <p:nvPr/>
        </p:nvPicPr>
        <p:blipFill rotWithShape="1">
          <a:blip r:embed="rId3">
            <a:alphaModFix/>
          </a:blip>
          <a:srcRect b="619"/>
          <a:stretch/>
        </p:blipFill>
        <p:spPr>
          <a:xfrm rot="2700000">
            <a:off x="16270669" y="-98947"/>
            <a:ext cx="2072513" cy="2059669"/>
          </a:xfrm>
          <a:prstGeom prst="rect">
            <a:avLst/>
          </a:prstGeom>
          <a:noFill/>
          <a:ln>
            <a:noFill/>
          </a:ln>
        </p:spPr>
      </p:pic>
      <p:grpSp>
        <p:nvGrpSpPr>
          <p:cNvPr id="120" name="Google Shape;120;p3"/>
          <p:cNvGrpSpPr/>
          <p:nvPr/>
        </p:nvGrpSpPr>
        <p:grpSpPr>
          <a:xfrm>
            <a:off x="0" y="8843309"/>
            <a:ext cx="18287996" cy="3230764"/>
            <a:chOff x="0" y="-38100"/>
            <a:chExt cx="4816592" cy="850900"/>
          </a:xfrm>
        </p:grpSpPr>
        <p:sp>
          <p:nvSpPr>
            <p:cNvPr id="121" name="Google Shape;121;p3"/>
            <p:cNvSpPr/>
            <p:nvPr/>
          </p:nvSpPr>
          <p:spPr>
            <a:xfrm>
              <a:off x="0" y="0"/>
              <a:ext cx="4816592" cy="342131"/>
            </a:xfrm>
            <a:custGeom>
              <a:avLst/>
              <a:gdLst/>
              <a:ahLst/>
              <a:cxnLst/>
              <a:rect l="l" t="t" r="r" b="b"/>
              <a:pathLst>
                <a:path w="4816592" h="342131" extrusionOk="0">
                  <a:moveTo>
                    <a:pt x="0" y="0"/>
                  </a:moveTo>
                  <a:lnTo>
                    <a:pt x="4816592" y="0"/>
                  </a:lnTo>
                  <a:lnTo>
                    <a:pt x="4816592" y="342131"/>
                  </a:lnTo>
                  <a:lnTo>
                    <a:pt x="0" y="342131"/>
                  </a:lnTo>
                  <a:close/>
                </a:path>
              </a:pathLst>
            </a:custGeom>
            <a:solidFill>
              <a:srgbClr val="FEC099"/>
            </a:solidFill>
            <a:ln>
              <a:noFill/>
            </a:ln>
          </p:spPr>
        </p:sp>
        <p:sp>
          <p:nvSpPr>
            <p:cNvPr id="122" name="Google Shape;122;p3"/>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pic>
        <p:nvPicPr>
          <p:cNvPr id="123" name="Google Shape;123;p3"/>
          <p:cNvPicPr preferRelativeResize="0"/>
          <p:nvPr/>
        </p:nvPicPr>
        <p:blipFill rotWithShape="1">
          <a:blip r:embed="rId4">
            <a:alphaModFix/>
          </a:blip>
          <a:srcRect/>
          <a:stretch/>
        </p:blipFill>
        <p:spPr>
          <a:xfrm>
            <a:off x="107745" y="9061043"/>
            <a:ext cx="1716191" cy="1175659"/>
          </a:xfrm>
          <a:prstGeom prst="rect">
            <a:avLst/>
          </a:prstGeom>
          <a:noFill/>
          <a:ln>
            <a:noFill/>
          </a:ln>
        </p:spPr>
      </p:pic>
      <p:pic>
        <p:nvPicPr>
          <p:cNvPr id="124" name="Google Shape;124;p3"/>
          <p:cNvPicPr preferRelativeResize="0"/>
          <p:nvPr/>
        </p:nvPicPr>
        <p:blipFill rotWithShape="1">
          <a:blip r:embed="rId5">
            <a:alphaModFix/>
          </a:blip>
          <a:srcRect/>
          <a:stretch/>
        </p:blipFill>
        <p:spPr>
          <a:xfrm>
            <a:off x="15845978" y="7130810"/>
            <a:ext cx="2733798" cy="3538897"/>
          </a:xfrm>
          <a:prstGeom prst="rect">
            <a:avLst/>
          </a:prstGeom>
          <a:noFill/>
          <a:ln>
            <a:noFill/>
          </a:ln>
        </p:spPr>
      </p:pic>
      <p:sp>
        <p:nvSpPr>
          <p:cNvPr id="4" name="Google Shape;125;p3">
            <a:extLst>
              <a:ext uri="{FF2B5EF4-FFF2-40B4-BE49-F238E27FC236}">
                <a16:creationId xmlns:a16="http://schemas.microsoft.com/office/drawing/2014/main" id="{2487BFE2-9EC9-9052-3758-7EC47A13D17D}"/>
              </a:ext>
            </a:extLst>
          </p:cNvPr>
          <p:cNvSpPr txBox="1">
            <a:spLocks/>
          </p:cNvSpPr>
          <p:nvPr/>
        </p:nvSpPr>
        <p:spPr>
          <a:xfrm>
            <a:off x="4051250" y="359376"/>
            <a:ext cx="8229600" cy="1143000"/>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8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b="1" dirty="0"/>
              <a:t>Regression Analysis</a:t>
            </a:r>
          </a:p>
        </p:txBody>
      </p:sp>
      <p:sp>
        <p:nvSpPr>
          <p:cNvPr id="5" name="Google Shape;126;p3">
            <a:extLst>
              <a:ext uri="{FF2B5EF4-FFF2-40B4-BE49-F238E27FC236}">
                <a16:creationId xmlns:a16="http://schemas.microsoft.com/office/drawing/2014/main" id="{B794DE41-8BA0-C4CA-4A50-471CB1EEF110}"/>
              </a:ext>
            </a:extLst>
          </p:cNvPr>
          <p:cNvSpPr txBox="1">
            <a:spLocks/>
          </p:cNvSpPr>
          <p:nvPr/>
        </p:nvSpPr>
        <p:spPr>
          <a:xfrm>
            <a:off x="4572000" y="2168650"/>
            <a:ext cx="8229600" cy="5733404"/>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100000"/>
              </a:lnSpc>
              <a:spcBef>
                <a:spcPts val="360"/>
              </a:spcBef>
              <a:spcAft>
                <a:spcPts val="0"/>
              </a:spcAft>
              <a:buClr>
                <a:schemeClr val="dk1"/>
              </a:buClr>
              <a:buSzPts val="1800"/>
              <a:buFont typeface="Arial"/>
              <a:buChar char="•"/>
              <a:defRPr sz="3200" b="0" i="0" u="none" strike="noStrike" cap="none">
                <a:solidFill>
                  <a:schemeClr val="dk1"/>
                </a:solidFill>
                <a:latin typeface="Calibri"/>
                <a:ea typeface="Calibri"/>
                <a:cs typeface="Calibri"/>
                <a:sym typeface="Calibri"/>
              </a:defRPr>
            </a:lvl1pPr>
            <a:lvl2pPr marL="914400" marR="0" lvl="1" indent="-342900" algn="l" rtl="0">
              <a:lnSpc>
                <a:spcPct val="100000"/>
              </a:lnSpc>
              <a:spcBef>
                <a:spcPts val="36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2pPr>
            <a:lvl3pPr marL="1371600" marR="0" lvl="2" indent="-342900" algn="l" rtl="0">
              <a:lnSpc>
                <a:spcPct val="100000"/>
              </a:lnSpc>
              <a:spcBef>
                <a:spcPts val="36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9pPr>
          </a:lstStyle>
          <a:p>
            <a:pPr marL="588645" indent="-457200">
              <a:buSzPct val="56250"/>
            </a:pPr>
            <a:r>
              <a:rPr lang="en-US" dirty="0"/>
              <a:t>statistical technique used to estimate the mathematical relationship between a dependent variable and one or more explanatory variables</a:t>
            </a:r>
          </a:p>
          <a:p>
            <a:pPr marL="588645" indent="-457200">
              <a:buSzPct val="56250"/>
            </a:pPr>
            <a:endParaRPr lang="en-US" dirty="0"/>
          </a:p>
          <a:p>
            <a:pPr marL="588645" indent="-457200">
              <a:buSzPct val="56250"/>
            </a:pPr>
            <a:r>
              <a:rPr lang="en-US" dirty="0"/>
              <a:t>When estimating a demand curve, the points do not lie on the line precisely due to random error</a:t>
            </a:r>
          </a:p>
          <a:p>
            <a:pPr marL="1045845" lvl="1" indent="-457200">
              <a:buSzPct val="56250"/>
            </a:pPr>
            <a:r>
              <a:rPr lang="en-US" dirty="0"/>
              <a:t>The residual is the vertical distance between the estimated demand curve and the actual data points</a:t>
            </a:r>
          </a:p>
          <a:p>
            <a:pPr marL="588645" indent="-457200">
              <a:buSzPct val="56250"/>
            </a:pPr>
            <a:endParaRPr lang="en-US" dirty="0"/>
          </a:p>
        </p:txBody>
      </p:sp>
    </p:spTree>
    <p:extLst>
      <p:ext uri="{BB962C8B-B14F-4D97-AF65-F5344CB8AC3E}">
        <p14:creationId xmlns:p14="http://schemas.microsoft.com/office/powerpoint/2010/main" val="6659791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pic>
        <p:nvPicPr>
          <p:cNvPr id="119" name="Google Shape;119;p3"/>
          <p:cNvPicPr preferRelativeResize="0"/>
          <p:nvPr/>
        </p:nvPicPr>
        <p:blipFill rotWithShape="1">
          <a:blip r:embed="rId3">
            <a:alphaModFix/>
          </a:blip>
          <a:srcRect b="619"/>
          <a:stretch/>
        </p:blipFill>
        <p:spPr>
          <a:xfrm rot="2700000">
            <a:off x="16270669" y="-98947"/>
            <a:ext cx="2072513" cy="2059669"/>
          </a:xfrm>
          <a:prstGeom prst="rect">
            <a:avLst/>
          </a:prstGeom>
          <a:noFill/>
          <a:ln>
            <a:noFill/>
          </a:ln>
        </p:spPr>
      </p:pic>
      <p:grpSp>
        <p:nvGrpSpPr>
          <p:cNvPr id="120" name="Google Shape;120;p3"/>
          <p:cNvGrpSpPr/>
          <p:nvPr/>
        </p:nvGrpSpPr>
        <p:grpSpPr>
          <a:xfrm>
            <a:off x="0" y="8843309"/>
            <a:ext cx="18287996" cy="3230764"/>
            <a:chOff x="0" y="-38100"/>
            <a:chExt cx="4816592" cy="850900"/>
          </a:xfrm>
        </p:grpSpPr>
        <p:sp>
          <p:nvSpPr>
            <p:cNvPr id="121" name="Google Shape;121;p3"/>
            <p:cNvSpPr/>
            <p:nvPr/>
          </p:nvSpPr>
          <p:spPr>
            <a:xfrm>
              <a:off x="0" y="0"/>
              <a:ext cx="4816592" cy="342131"/>
            </a:xfrm>
            <a:custGeom>
              <a:avLst/>
              <a:gdLst/>
              <a:ahLst/>
              <a:cxnLst/>
              <a:rect l="l" t="t" r="r" b="b"/>
              <a:pathLst>
                <a:path w="4816592" h="342131" extrusionOk="0">
                  <a:moveTo>
                    <a:pt x="0" y="0"/>
                  </a:moveTo>
                  <a:lnTo>
                    <a:pt x="4816592" y="0"/>
                  </a:lnTo>
                  <a:lnTo>
                    <a:pt x="4816592" y="342131"/>
                  </a:lnTo>
                  <a:lnTo>
                    <a:pt x="0" y="342131"/>
                  </a:lnTo>
                  <a:close/>
                </a:path>
              </a:pathLst>
            </a:custGeom>
            <a:solidFill>
              <a:srgbClr val="FEC099"/>
            </a:solidFill>
            <a:ln>
              <a:noFill/>
            </a:ln>
          </p:spPr>
        </p:sp>
        <p:sp>
          <p:nvSpPr>
            <p:cNvPr id="122" name="Google Shape;122;p3"/>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pic>
        <p:nvPicPr>
          <p:cNvPr id="123" name="Google Shape;123;p3"/>
          <p:cNvPicPr preferRelativeResize="0"/>
          <p:nvPr/>
        </p:nvPicPr>
        <p:blipFill rotWithShape="1">
          <a:blip r:embed="rId4">
            <a:alphaModFix/>
          </a:blip>
          <a:srcRect/>
          <a:stretch/>
        </p:blipFill>
        <p:spPr>
          <a:xfrm>
            <a:off x="107745" y="9061043"/>
            <a:ext cx="1716191" cy="1175659"/>
          </a:xfrm>
          <a:prstGeom prst="rect">
            <a:avLst/>
          </a:prstGeom>
          <a:noFill/>
          <a:ln>
            <a:noFill/>
          </a:ln>
        </p:spPr>
      </p:pic>
      <p:pic>
        <p:nvPicPr>
          <p:cNvPr id="124" name="Google Shape;124;p3"/>
          <p:cNvPicPr preferRelativeResize="0"/>
          <p:nvPr/>
        </p:nvPicPr>
        <p:blipFill rotWithShape="1">
          <a:blip r:embed="rId5">
            <a:alphaModFix/>
          </a:blip>
          <a:srcRect/>
          <a:stretch/>
        </p:blipFill>
        <p:spPr>
          <a:xfrm>
            <a:off x="15845978" y="7130810"/>
            <a:ext cx="2733798" cy="3538897"/>
          </a:xfrm>
          <a:prstGeom prst="rect">
            <a:avLst/>
          </a:prstGeom>
          <a:noFill/>
          <a:ln>
            <a:noFill/>
          </a:ln>
        </p:spPr>
      </p:pic>
      <p:sp>
        <p:nvSpPr>
          <p:cNvPr id="4" name="Google Shape;125;p3">
            <a:extLst>
              <a:ext uri="{FF2B5EF4-FFF2-40B4-BE49-F238E27FC236}">
                <a16:creationId xmlns:a16="http://schemas.microsoft.com/office/drawing/2014/main" id="{2487BFE2-9EC9-9052-3758-7EC47A13D17D}"/>
              </a:ext>
            </a:extLst>
          </p:cNvPr>
          <p:cNvSpPr txBox="1">
            <a:spLocks/>
          </p:cNvSpPr>
          <p:nvPr/>
        </p:nvSpPr>
        <p:spPr>
          <a:xfrm>
            <a:off x="4051250" y="359376"/>
            <a:ext cx="8229600" cy="1143000"/>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8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b="1" dirty="0"/>
              <a:t>Regression Analysis</a:t>
            </a:r>
          </a:p>
        </p:txBody>
      </p:sp>
      <p:sp>
        <p:nvSpPr>
          <p:cNvPr id="5" name="Google Shape;126;p3">
            <a:extLst>
              <a:ext uri="{FF2B5EF4-FFF2-40B4-BE49-F238E27FC236}">
                <a16:creationId xmlns:a16="http://schemas.microsoft.com/office/drawing/2014/main" id="{B794DE41-8BA0-C4CA-4A50-471CB1EEF110}"/>
              </a:ext>
            </a:extLst>
          </p:cNvPr>
          <p:cNvSpPr txBox="1">
            <a:spLocks/>
          </p:cNvSpPr>
          <p:nvPr/>
        </p:nvSpPr>
        <p:spPr>
          <a:xfrm>
            <a:off x="4572000" y="2168650"/>
            <a:ext cx="8229600" cy="6074598"/>
          </a:xfrm>
          <a:prstGeom prst="rect">
            <a:avLst/>
          </a:prstGeom>
          <a:noFill/>
          <a:ln>
            <a:noFill/>
          </a:ln>
        </p:spPr>
        <p:txBody>
          <a:bodyPr spcFirstLastPara="1" wrap="square" lIns="91425" tIns="45700" rIns="91425" bIns="45700" anchor="t" anchorCtr="0">
            <a:normAutofit fontScale="85000" lnSpcReduction="10000"/>
          </a:bodyPr>
          <a:lstStyle>
            <a:defPPr marR="0" lvl="0" algn="l" rtl="0">
              <a:lnSpc>
                <a:spcPct val="100000"/>
              </a:lnSpc>
              <a:spcBef>
                <a:spcPts val="0"/>
              </a:spcBef>
              <a:spcAft>
                <a:spcPts val="0"/>
              </a:spcAft>
            </a:defPPr>
            <a:lvl1pPr marL="457200" marR="0" lvl="0" indent="-342900" algn="l" rtl="0">
              <a:lnSpc>
                <a:spcPct val="100000"/>
              </a:lnSpc>
              <a:spcBef>
                <a:spcPts val="360"/>
              </a:spcBef>
              <a:spcAft>
                <a:spcPts val="0"/>
              </a:spcAft>
              <a:buClr>
                <a:schemeClr val="dk1"/>
              </a:buClr>
              <a:buSzPts val="1800"/>
              <a:buFont typeface="Arial"/>
              <a:buChar char="•"/>
              <a:defRPr sz="3200" b="0" i="0" u="none" strike="noStrike" cap="none">
                <a:solidFill>
                  <a:schemeClr val="dk1"/>
                </a:solidFill>
                <a:latin typeface="Calibri"/>
                <a:ea typeface="Calibri"/>
                <a:cs typeface="Calibri"/>
                <a:sym typeface="Calibri"/>
              </a:defRPr>
            </a:lvl1pPr>
            <a:lvl2pPr marL="914400" marR="0" lvl="1" indent="-342900" algn="l" rtl="0">
              <a:lnSpc>
                <a:spcPct val="100000"/>
              </a:lnSpc>
              <a:spcBef>
                <a:spcPts val="36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2pPr>
            <a:lvl3pPr marL="1371600" marR="0" lvl="2" indent="-342900" algn="l" rtl="0">
              <a:lnSpc>
                <a:spcPct val="100000"/>
              </a:lnSpc>
              <a:spcBef>
                <a:spcPts val="36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9pPr>
          </a:lstStyle>
          <a:p>
            <a:pPr marL="588645" indent="-457200">
              <a:buSzPct val="56250"/>
            </a:pPr>
            <a:r>
              <a:rPr lang="en-US" dirty="0"/>
              <a:t>When we use Excel, the method of “ordinary least squares” is used</a:t>
            </a:r>
          </a:p>
          <a:p>
            <a:pPr marL="1045845" lvl="1" indent="-457200">
              <a:buSzPct val="56250"/>
            </a:pPr>
            <a:r>
              <a:rPr lang="en-US" dirty="0"/>
              <a:t>this method makes the sum of squared residuals as small as possible to form an estimated regression line</a:t>
            </a:r>
            <a:br>
              <a:rPr lang="en-US" dirty="0"/>
            </a:br>
            <a:endParaRPr lang="en-US" dirty="0"/>
          </a:p>
          <a:p>
            <a:pPr marL="588645" indent="-457200">
              <a:buSzPct val="56250"/>
            </a:pPr>
            <a:r>
              <a:rPr lang="en-US" dirty="0"/>
              <a:t>The degree to which a regression line is a “good fit” for the data can be measured by the R</a:t>
            </a:r>
            <a:r>
              <a:rPr lang="en-US" baseline="30000" dirty="0"/>
              <a:t>2</a:t>
            </a:r>
            <a:r>
              <a:rPr lang="en-US" dirty="0"/>
              <a:t> value.</a:t>
            </a:r>
            <a:br>
              <a:rPr lang="en-US" dirty="0"/>
            </a:br>
            <a:endParaRPr lang="en-US" dirty="0"/>
          </a:p>
          <a:p>
            <a:pPr marL="588645" indent="-457200">
              <a:buSzPct val="56250"/>
            </a:pPr>
            <a:r>
              <a:rPr lang="en-US" b="1" dirty="0"/>
              <a:t>R</a:t>
            </a:r>
            <a:r>
              <a:rPr lang="en-US" b="1" baseline="30000" dirty="0"/>
              <a:t>2 </a:t>
            </a:r>
            <a:r>
              <a:rPr lang="en-US" b="1" dirty="0"/>
              <a:t>value</a:t>
            </a:r>
            <a:r>
              <a:rPr lang="en-US" dirty="0"/>
              <a:t>: measures how well the estimated regression line fits the data; the proportion of total variance (of the response variable) that is explained by the model (the explanatory variable)</a:t>
            </a:r>
            <a:br>
              <a:rPr lang="en-US" dirty="0"/>
            </a:br>
            <a:endParaRPr lang="en-US" dirty="0"/>
          </a:p>
          <a:p>
            <a:pPr marL="588645" indent="-457200">
              <a:buSzPct val="56250"/>
            </a:pPr>
            <a:r>
              <a:rPr lang="en-US" dirty="0"/>
              <a:t>When R</a:t>
            </a:r>
            <a:r>
              <a:rPr lang="en-US" baseline="30000" dirty="0"/>
              <a:t>2  </a:t>
            </a:r>
            <a:r>
              <a:rPr lang="en-US" dirty="0"/>
              <a:t>is 1.0, 100% of the variation in the response variable is explained by the explanatory </a:t>
            </a:r>
            <a:r>
              <a:rPr lang="en-US" dirty="0" err="1"/>
              <a:t>variabl</a:t>
            </a:r>
            <a:endParaRPr lang="en-US" dirty="0"/>
          </a:p>
        </p:txBody>
      </p:sp>
    </p:spTree>
    <p:extLst>
      <p:ext uri="{BB962C8B-B14F-4D97-AF65-F5344CB8AC3E}">
        <p14:creationId xmlns:p14="http://schemas.microsoft.com/office/powerpoint/2010/main" val="40338276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pic>
        <p:nvPicPr>
          <p:cNvPr id="119" name="Google Shape;119;p3"/>
          <p:cNvPicPr preferRelativeResize="0"/>
          <p:nvPr/>
        </p:nvPicPr>
        <p:blipFill rotWithShape="1">
          <a:blip r:embed="rId3">
            <a:alphaModFix/>
          </a:blip>
          <a:srcRect b="619"/>
          <a:stretch/>
        </p:blipFill>
        <p:spPr>
          <a:xfrm rot="2700000">
            <a:off x="16270669" y="-98947"/>
            <a:ext cx="2072513" cy="2059669"/>
          </a:xfrm>
          <a:prstGeom prst="rect">
            <a:avLst/>
          </a:prstGeom>
          <a:noFill/>
          <a:ln>
            <a:noFill/>
          </a:ln>
        </p:spPr>
      </p:pic>
      <p:grpSp>
        <p:nvGrpSpPr>
          <p:cNvPr id="120" name="Google Shape;120;p3"/>
          <p:cNvGrpSpPr/>
          <p:nvPr/>
        </p:nvGrpSpPr>
        <p:grpSpPr>
          <a:xfrm>
            <a:off x="0" y="8843309"/>
            <a:ext cx="18287996" cy="3230764"/>
            <a:chOff x="0" y="-38100"/>
            <a:chExt cx="4816592" cy="850900"/>
          </a:xfrm>
        </p:grpSpPr>
        <p:sp>
          <p:nvSpPr>
            <p:cNvPr id="121" name="Google Shape;121;p3"/>
            <p:cNvSpPr/>
            <p:nvPr/>
          </p:nvSpPr>
          <p:spPr>
            <a:xfrm>
              <a:off x="0" y="0"/>
              <a:ext cx="4816592" cy="342131"/>
            </a:xfrm>
            <a:custGeom>
              <a:avLst/>
              <a:gdLst/>
              <a:ahLst/>
              <a:cxnLst/>
              <a:rect l="l" t="t" r="r" b="b"/>
              <a:pathLst>
                <a:path w="4816592" h="342131" extrusionOk="0">
                  <a:moveTo>
                    <a:pt x="0" y="0"/>
                  </a:moveTo>
                  <a:lnTo>
                    <a:pt x="4816592" y="0"/>
                  </a:lnTo>
                  <a:lnTo>
                    <a:pt x="4816592" y="342131"/>
                  </a:lnTo>
                  <a:lnTo>
                    <a:pt x="0" y="342131"/>
                  </a:lnTo>
                  <a:close/>
                </a:path>
              </a:pathLst>
            </a:custGeom>
            <a:solidFill>
              <a:srgbClr val="FEC099"/>
            </a:solidFill>
            <a:ln>
              <a:noFill/>
            </a:ln>
          </p:spPr>
        </p:sp>
        <p:sp>
          <p:nvSpPr>
            <p:cNvPr id="122" name="Google Shape;122;p3"/>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pic>
        <p:nvPicPr>
          <p:cNvPr id="123" name="Google Shape;123;p3"/>
          <p:cNvPicPr preferRelativeResize="0"/>
          <p:nvPr/>
        </p:nvPicPr>
        <p:blipFill rotWithShape="1">
          <a:blip r:embed="rId4">
            <a:alphaModFix/>
          </a:blip>
          <a:srcRect/>
          <a:stretch/>
        </p:blipFill>
        <p:spPr>
          <a:xfrm>
            <a:off x="107745" y="9061043"/>
            <a:ext cx="1716191" cy="1175659"/>
          </a:xfrm>
          <a:prstGeom prst="rect">
            <a:avLst/>
          </a:prstGeom>
          <a:noFill/>
          <a:ln>
            <a:noFill/>
          </a:ln>
        </p:spPr>
      </p:pic>
      <p:pic>
        <p:nvPicPr>
          <p:cNvPr id="124" name="Google Shape;124;p3"/>
          <p:cNvPicPr preferRelativeResize="0"/>
          <p:nvPr/>
        </p:nvPicPr>
        <p:blipFill rotWithShape="1">
          <a:blip r:embed="rId5">
            <a:alphaModFix/>
          </a:blip>
          <a:srcRect/>
          <a:stretch/>
        </p:blipFill>
        <p:spPr>
          <a:xfrm>
            <a:off x="15845978" y="7130810"/>
            <a:ext cx="2733798" cy="3538897"/>
          </a:xfrm>
          <a:prstGeom prst="rect">
            <a:avLst/>
          </a:prstGeom>
          <a:noFill/>
          <a:ln>
            <a:noFill/>
          </a:ln>
        </p:spPr>
      </p:pic>
      <p:sp>
        <p:nvSpPr>
          <p:cNvPr id="126" name="Google Shape;126;p3"/>
          <p:cNvSpPr txBox="1">
            <a:spLocks noGrp="1"/>
          </p:cNvSpPr>
          <p:nvPr>
            <p:ph type="body" idx="1"/>
          </p:nvPr>
        </p:nvSpPr>
        <p:spPr>
          <a:xfrm>
            <a:off x="5029200" y="4003240"/>
            <a:ext cx="8229600" cy="2280520"/>
          </a:xfrm>
          <a:prstGeom prst="rect">
            <a:avLst/>
          </a:prstGeom>
        </p:spPr>
        <p:txBody>
          <a:bodyPr spcFirstLastPara="1" wrap="square" lIns="91425" tIns="45700" rIns="91425" bIns="45700" anchor="t" anchorCtr="0">
            <a:normAutofit/>
          </a:bodyPr>
          <a:lstStyle/>
          <a:p>
            <a:pPr marL="131445" lvl="0" indent="0" algn="l" rtl="0">
              <a:spcBef>
                <a:spcPts val="360"/>
              </a:spcBef>
              <a:spcAft>
                <a:spcPts val="0"/>
              </a:spcAft>
              <a:buSzPct val="56250"/>
              <a:buNone/>
            </a:pPr>
            <a:r>
              <a:rPr lang="en-US" sz="8000" b="1" dirty="0"/>
              <a:t>INTRODUCTION</a:t>
            </a:r>
          </a:p>
        </p:txBody>
      </p:sp>
    </p:spTree>
    <p:extLst>
      <p:ext uri="{BB962C8B-B14F-4D97-AF65-F5344CB8AC3E}">
        <p14:creationId xmlns:p14="http://schemas.microsoft.com/office/powerpoint/2010/main" val="121026659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pic>
        <p:nvPicPr>
          <p:cNvPr id="119" name="Google Shape;119;p3"/>
          <p:cNvPicPr preferRelativeResize="0"/>
          <p:nvPr/>
        </p:nvPicPr>
        <p:blipFill rotWithShape="1">
          <a:blip r:embed="rId3">
            <a:alphaModFix/>
          </a:blip>
          <a:srcRect b="619"/>
          <a:stretch/>
        </p:blipFill>
        <p:spPr>
          <a:xfrm rot="2700000">
            <a:off x="16270669" y="-98947"/>
            <a:ext cx="2072513" cy="2059669"/>
          </a:xfrm>
          <a:prstGeom prst="rect">
            <a:avLst/>
          </a:prstGeom>
          <a:noFill/>
          <a:ln>
            <a:noFill/>
          </a:ln>
        </p:spPr>
      </p:pic>
      <p:grpSp>
        <p:nvGrpSpPr>
          <p:cNvPr id="120" name="Google Shape;120;p3"/>
          <p:cNvGrpSpPr/>
          <p:nvPr/>
        </p:nvGrpSpPr>
        <p:grpSpPr>
          <a:xfrm>
            <a:off x="0" y="8843309"/>
            <a:ext cx="18287996" cy="3230764"/>
            <a:chOff x="0" y="-38100"/>
            <a:chExt cx="4816592" cy="850900"/>
          </a:xfrm>
        </p:grpSpPr>
        <p:sp>
          <p:nvSpPr>
            <p:cNvPr id="121" name="Google Shape;121;p3"/>
            <p:cNvSpPr/>
            <p:nvPr/>
          </p:nvSpPr>
          <p:spPr>
            <a:xfrm>
              <a:off x="0" y="0"/>
              <a:ext cx="4816592" cy="342131"/>
            </a:xfrm>
            <a:custGeom>
              <a:avLst/>
              <a:gdLst/>
              <a:ahLst/>
              <a:cxnLst/>
              <a:rect l="l" t="t" r="r" b="b"/>
              <a:pathLst>
                <a:path w="4816592" h="342131" extrusionOk="0">
                  <a:moveTo>
                    <a:pt x="0" y="0"/>
                  </a:moveTo>
                  <a:lnTo>
                    <a:pt x="4816592" y="0"/>
                  </a:lnTo>
                  <a:lnTo>
                    <a:pt x="4816592" y="342131"/>
                  </a:lnTo>
                  <a:lnTo>
                    <a:pt x="0" y="342131"/>
                  </a:lnTo>
                  <a:close/>
                </a:path>
              </a:pathLst>
            </a:custGeom>
            <a:solidFill>
              <a:srgbClr val="FEC099"/>
            </a:solidFill>
            <a:ln>
              <a:noFill/>
            </a:ln>
          </p:spPr>
        </p:sp>
        <p:sp>
          <p:nvSpPr>
            <p:cNvPr id="122" name="Google Shape;122;p3"/>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pic>
        <p:nvPicPr>
          <p:cNvPr id="123" name="Google Shape;123;p3"/>
          <p:cNvPicPr preferRelativeResize="0"/>
          <p:nvPr/>
        </p:nvPicPr>
        <p:blipFill rotWithShape="1">
          <a:blip r:embed="rId4">
            <a:alphaModFix/>
          </a:blip>
          <a:srcRect/>
          <a:stretch/>
        </p:blipFill>
        <p:spPr>
          <a:xfrm>
            <a:off x="107745" y="9061043"/>
            <a:ext cx="1716191" cy="1175659"/>
          </a:xfrm>
          <a:prstGeom prst="rect">
            <a:avLst/>
          </a:prstGeom>
          <a:noFill/>
          <a:ln>
            <a:noFill/>
          </a:ln>
        </p:spPr>
      </p:pic>
      <p:pic>
        <p:nvPicPr>
          <p:cNvPr id="124" name="Google Shape;124;p3"/>
          <p:cNvPicPr preferRelativeResize="0"/>
          <p:nvPr/>
        </p:nvPicPr>
        <p:blipFill rotWithShape="1">
          <a:blip r:embed="rId5">
            <a:alphaModFix/>
          </a:blip>
          <a:srcRect/>
          <a:stretch/>
        </p:blipFill>
        <p:spPr>
          <a:xfrm>
            <a:off x="15845978" y="7130810"/>
            <a:ext cx="2733798" cy="3538897"/>
          </a:xfrm>
          <a:prstGeom prst="rect">
            <a:avLst/>
          </a:prstGeom>
          <a:noFill/>
          <a:ln>
            <a:noFill/>
          </a:ln>
        </p:spPr>
      </p:pic>
      <p:sp>
        <p:nvSpPr>
          <p:cNvPr id="4" name="Google Shape;125;p3">
            <a:extLst>
              <a:ext uri="{FF2B5EF4-FFF2-40B4-BE49-F238E27FC236}">
                <a16:creationId xmlns:a16="http://schemas.microsoft.com/office/drawing/2014/main" id="{2487BFE2-9EC9-9052-3758-7EC47A13D17D}"/>
              </a:ext>
            </a:extLst>
          </p:cNvPr>
          <p:cNvSpPr txBox="1">
            <a:spLocks/>
          </p:cNvSpPr>
          <p:nvPr/>
        </p:nvSpPr>
        <p:spPr>
          <a:xfrm>
            <a:off x="4051250" y="359376"/>
            <a:ext cx="8229600" cy="1143000"/>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8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b="1" dirty="0"/>
              <a:t>Regression Analysis</a:t>
            </a:r>
          </a:p>
        </p:txBody>
      </p:sp>
      <p:sp>
        <p:nvSpPr>
          <p:cNvPr id="5" name="Google Shape;126;p3">
            <a:extLst>
              <a:ext uri="{FF2B5EF4-FFF2-40B4-BE49-F238E27FC236}">
                <a16:creationId xmlns:a16="http://schemas.microsoft.com/office/drawing/2014/main" id="{B794DE41-8BA0-C4CA-4A50-471CB1EEF110}"/>
              </a:ext>
            </a:extLst>
          </p:cNvPr>
          <p:cNvSpPr txBox="1">
            <a:spLocks/>
          </p:cNvSpPr>
          <p:nvPr/>
        </p:nvSpPr>
        <p:spPr>
          <a:xfrm>
            <a:off x="4572000" y="2168650"/>
            <a:ext cx="8229600" cy="5733404"/>
          </a:xfrm>
          <a:prstGeom prst="rect">
            <a:avLst/>
          </a:prstGeom>
          <a:noFill/>
          <a:ln>
            <a:noFill/>
          </a:ln>
        </p:spPr>
        <p:txBody>
          <a:bodyPr spcFirstLastPara="1" wrap="square" lIns="91425" tIns="45700" rIns="91425" bIns="45700" anchor="t" anchorCtr="0">
            <a:normAutofit fontScale="92500" lnSpcReduction="10000"/>
          </a:bodyPr>
          <a:lstStyle>
            <a:defPPr marR="0" lvl="0" algn="l" rtl="0">
              <a:lnSpc>
                <a:spcPct val="100000"/>
              </a:lnSpc>
              <a:spcBef>
                <a:spcPts val="0"/>
              </a:spcBef>
              <a:spcAft>
                <a:spcPts val="0"/>
              </a:spcAft>
            </a:defPPr>
            <a:lvl1pPr marL="457200" marR="0" lvl="0" indent="-342900" algn="l" rtl="0">
              <a:lnSpc>
                <a:spcPct val="100000"/>
              </a:lnSpc>
              <a:spcBef>
                <a:spcPts val="360"/>
              </a:spcBef>
              <a:spcAft>
                <a:spcPts val="0"/>
              </a:spcAft>
              <a:buClr>
                <a:schemeClr val="dk1"/>
              </a:buClr>
              <a:buSzPts val="1800"/>
              <a:buFont typeface="Arial"/>
              <a:buChar char="•"/>
              <a:defRPr sz="3200" b="0" i="0" u="none" strike="noStrike" cap="none">
                <a:solidFill>
                  <a:schemeClr val="dk1"/>
                </a:solidFill>
                <a:latin typeface="Calibri"/>
                <a:ea typeface="Calibri"/>
                <a:cs typeface="Calibri"/>
                <a:sym typeface="Calibri"/>
              </a:defRPr>
            </a:lvl1pPr>
            <a:lvl2pPr marL="914400" marR="0" lvl="1" indent="-342900" algn="l" rtl="0">
              <a:lnSpc>
                <a:spcPct val="100000"/>
              </a:lnSpc>
              <a:spcBef>
                <a:spcPts val="36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2pPr>
            <a:lvl3pPr marL="1371600" marR="0" lvl="2" indent="-342900" algn="l" rtl="0">
              <a:lnSpc>
                <a:spcPct val="100000"/>
              </a:lnSpc>
              <a:spcBef>
                <a:spcPts val="36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9pPr>
          </a:lstStyle>
          <a:p>
            <a:pPr marL="588645" indent="-457200">
              <a:buSzPct val="56250"/>
            </a:pPr>
            <a:r>
              <a:rPr lang="en-US" b="1" dirty="0"/>
              <a:t>Standard error: </a:t>
            </a:r>
            <a:r>
              <a:rPr lang="en-US" dirty="0"/>
              <a:t>how much the estimated coefficient would vary in repeated samples</a:t>
            </a:r>
          </a:p>
          <a:p>
            <a:pPr marL="1045845" lvl="1" indent="-457200">
              <a:buSzPct val="56250"/>
            </a:pPr>
            <a:r>
              <a:rPr lang="en-US" dirty="0"/>
              <a:t>Small standard errors indicate precise estimates</a:t>
            </a:r>
          </a:p>
          <a:p>
            <a:pPr marL="1503045" lvl="2" indent="-457200">
              <a:buSzPct val="56250"/>
            </a:pPr>
            <a:r>
              <a:rPr lang="en-US" dirty="0"/>
              <a:t>Various estimated coefficients are tightly bunched around the true coefficient</a:t>
            </a:r>
            <a:br>
              <a:rPr lang="en-US" dirty="0"/>
            </a:br>
            <a:endParaRPr lang="en-US" dirty="0"/>
          </a:p>
          <a:p>
            <a:pPr marL="588645" indent="-457200">
              <a:buSzPct val="56250"/>
            </a:pPr>
            <a:r>
              <a:rPr lang="en-US" b="1" dirty="0"/>
              <a:t>T-statistic</a:t>
            </a:r>
            <a:r>
              <a:rPr lang="en-US" dirty="0"/>
              <a:t>: equals the coefficient divided by the standard error</a:t>
            </a:r>
          </a:p>
          <a:p>
            <a:pPr marL="1045845" lvl="1" indent="-457200">
              <a:buSzPct val="56250"/>
            </a:pPr>
            <a:r>
              <a:rPr lang="en-US" dirty="0"/>
              <a:t>Larger t-statistics indicate greater confidence that the true coefficient differs from zero</a:t>
            </a:r>
          </a:p>
          <a:p>
            <a:pPr marL="1045845" lvl="1" indent="-457200">
              <a:buSzPct val="56250"/>
            </a:pPr>
            <a:endParaRPr lang="en-US" dirty="0"/>
          </a:p>
          <a:p>
            <a:pPr marL="588645" indent="-457200">
              <a:buSzPct val="56250"/>
            </a:pPr>
            <a:r>
              <a:rPr lang="en-US" dirty="0"/>
              <a:t>When the absolute value of the t-statistic is greater than 2, it is considered important or “statistically significant”</a:t>
            </a:r>
          </a:p>
        </p:txBody>
      </p:sp>
      <p:pic>
        <p:nvPicPr>
          <p:cNvPr id="3" name="Picture 2">
            <a:extLst>
              <a:ext uri="{FF2B5EF4-FFF2-40B4-BE49-F238E27FC236}">
                <a16:creationId xmlns:a16="http://schemas.microsoft.com/office/drawing/2014/main" id="{A1E83341-98B2-5360-9390-CF3BF60925CD}"/>
              </a:ext>
            </a:extLst>
          </p:cNvPr>
          <p:cNvPicPr>
            <a:picLocks noChangeAspect="1"/>
          </p:cNvPicPr>
          <p:nvPr/>
        </p:nvPicPr>
        <p:blipFill>
          <a:blip r:embed="rId6"/>
          <a:stretch>
            <a:fillRect/>
          </a:stretch>
        </p:blipFill>
        <p:spPr>
          <a:xfrm>
            <a:off x="4967979" y="8084714"/>
            <a:ext cx="7437642" cy="483614"/>
          </a:xfrm>
          <a:prstGeom prst="rect">
            <a:avLst/>
          </a:prstGeom>
        </p:spPr>
      </p:pic>
    </p:spTree>
    <p:extLst>
      <p:ext uri="{BB962C8B-B14F-4D97-AF65-F5344CB8AC3E}">
        <p14:creationId xmlns:p14="http://schemas.microsoft.com/office/powerpoint/2010/main" val="16916497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pic>
        <p:nvPicPr>
          <p:cNvPr id="119" name="Google Shape;119;p3"/>
          <p:cNvPicPr preferRelativeResize="0"/>
          <p:nvPr/>
        </p:nvPicPr>
        <p:blipFill rotWithShape="1">
          <a:blip r:embed="rId3">
            <a:alphaModFix/>
          </a:blip>
          <a:srcRect b="619"/>
          <a:stretch/>
        </p:blipFill>
        <p:spPr>
          <a:xfrm rot="2700000">
            <a:off x="16270669" y="-98947"/>
            <a:ext cx="2072513" cy="2059669"/>
          </a:xfrm>
          <a:prstGeom prst="rect">
            <a:avLst/>
          </a:prstGeom>
          <a:noFill/>
          <a:ln>
            <a:noFill/>
          </a:ln>
        </p:spPr>
      </p:pic>
      <p:grpSp>
        <p:nvGrpSpPr>
          <p:cNvPr id="120" name="Google Shape;120;p3"/>
          <p:cNvGrpSpPr/>
          <p:nvPr/>
        </p:nvGrpSpPr>
        <p:grpSpPr>
          <a:xfrm>
            <a:off x="0" y="8843309"/>
            <a:ext cx="18287996" cy="3230764"/>
            <a:chOff x="0" y="-38100"/>
            <a:chExt cx="4816592" cy="850900"/>
          </a:xfrm>
        </p:grpSpPr>
        <p:sp>
          <p:nvSpPr>
            <p:cNvPr id="121" name="Google Shape;121;p3"/>
            <p:cNvSpPr/>
            <p:nvPr/>
          </p:nvSpPr>
          <p:spPr>
            <a:xfrm>
              <a:off x="0" y="0"/>
              <a:ext cx="4816592" cy="342131"/>
            </a:xfrm>
            <a:custGeom>
              <a:avLst/>
              <a:gdLst/>
              <a:ahLst/>
              <a:cxnLst/>
              <a:rect l="l" t="t" r="r" b="b"/>
              <a:pathLst>
                <a:path w="4816592" h="342131" extrusionOk="0">
                  <a:moveTo>
                    <a:pt x="0" y="0"/>
                  </a:moveTo>
                  <a:lnTo>
                    <a:pt x="4816592" y="0"/>
                  </a:lnTo>
                  <a:lnTo>
                    <a:pt x="4816592" y="342131"/>
                  </a:lnTo>
                  <a:lnTo>
                    <a:pt x="0" y="342131"/>
                  </a:lnTo>
                  <a:close/>
                </a:path>
              </a:pathLst>
            </a:custGeom>
            <a:solidFill>
              <a:srgbClr val="FEC099"/>
            </a:solidFill>
            <a:ln>
              <a:noFill/>
            </a:ln>
          </p:spPr>
        </p:sp>
        <p:sp>
          <p:nvSpPr>
            <p:cNvPr id="122" name="Google Shape;122;p3"/>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pic>
        <p:nvPicPr>
          <p:cNvPr id="123" name="Google Shape;123;p3"/>
          <p:cNvPicPr preferRelativeResize="0"/>
          <p:nvPr/>
        </p:nvPicPr>
        <p:blipFill rotWithShape="1">
          <a:blip r:embed="rId4">
            <a:alphaModFix/>
          </a:blip>
          <a:srcRect/>
          <a:stretch/>
        </p:blipFill>
        <p:spPr>
          <a:xfrm>
            <a:off x="107745" y="9061043"/>
            <a:ext cx="1716191" cy="1175659"/>
          </a:xfrm>
          <a:prstGeom prst="rect">
            <a:avLst/>
          </a:prstGeom>
          <a:noFill/>
          <a:ln>
            <a:noFill/>
          </a:ln>
        </p:spPr>
      </p:pic>
      <p:pic>
        <p:nvPicPr>
          <p:cNvPr id="124" name="Google Shape;124;p3"/>
          <p:cNvPicPr preferRelativeResize="0"/>
          <p:nvPr/>
        </p:nvPicPr>
        <p:blipFill rotWithShape="1">
          <a:blip r:embed="rId5">
            <a:alphaModFix/>
          </a:blip>
          <a:srcRect/>
          <a:stretch/>
        </p:blipFill>
        <p:spPr>
          <a:xfrm>
            <a:off x="15845978" y="7130810"/>
            <a:ext cx="2733798" cy="3538897"/>
          </a:xfrm>
          <a:prstGeom prst="rect">
            <a:avLst/>
          </a:prstGeom>
          <a:noFill/>
          <a:ln>
            <a:noFill/>
          </a:ln>
        </p:spPr>
      </p:pic>
      <p:sp>
        <p:nvSpPr>
          <p:cNvPr id="125" name="Google Shape;125;p3"/>
          <p:cNvSpPr txBox="1">
            <a:spLocks noGrp="1"/>
          </p:cNvSpPr>
          <p:nvPr>
            <p:ph type="title"/>
          </p:nvPr>
        </p:nvSpPr>
        <p:spPr>
          <a:xfrm>
            <a:off x="4051250" y="359376"/>
            <a:ext cx="8229600" cy="11430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US" b="1" dirty="0"/>
              <a:t>Question 10</a:t>
            </a:r>
            <a:endParaRPr b="1" dirty="0"/>
          </a:p>
        </p:txBody>
      </p:sp>
      <p:sp>
        <p:nvSpPr>
          <p:cNvPr id="126" name="Google Shape;126;p3"/>
          <p:cNvSpPr txBox="1">
            <a:spLocks noGrp="1"/>
          </p:cNvSpPr>
          <p:nvPr>
            <p:ph type="body" idx="1"/>
          </p:nvPr>
        </p:nvSpPr>
        <p:spPr>
          <a:xfrm>
            <a:off x="3657600" y="2168650"/>
            <a:ext cx="10276764" cy="6761400"/>
          </a:xfrm>
          <a:prstGeom prst="rect">
            <a:avLst/>
          </a:prstGeom>
        </p:spPr>
        <p:txBody>
          <a:bodyPr spcFirstLastPara="1" wrap="square" lIns="91425" tIns="45700" rIns="91425" bIns="45700" anchor="t" anchorCtr="0">
            <a:normAutofit/>
          </a:bodyPr>
          <a:lstStyle/>
          <a:p>
            <a:pPr marL="131445" lvl="0" indent="0" algn="l" rtl="0">
              <a:spcBef>
                <a:spcPts val="360"/>
              </a:spcBef>
              <a:spcAft>
                <a:spcPts val="0"/>
              </a:spcAft>
              <a:buSzPct val="56250"/>
              <a:buNone/>
            </a:pPr>
            <a:r>
              <a:rPr lang="en-US" sz="2000" dirty="0"/>
              <a:t>Consider the following scatterplot outlining the salaries of executives.</a:t>
            </a:r>
          </a:p>
          <a:p>
            <a:pPr marL="131445" lvl="0" indent="0" algn="l" rtl="0">
              <a:spcBef>
                <a:spcPts val="360"/>
              </a:spcBef>
              <a:spcAft>
                <a:spcPts val="0"/>
              </a:spcAft>
              <a:buSzPct val="56250"/>
              <a:buNone/>
            </a:pPr>
            <a:endParaRPr lang="en-US" sz="2000" dirty="0"/>
          </a:p>
          <a:p>
            <a:pPr marL="131445" lvl="0" indent="0" algn="l" rtl="0">
              <a:spcBef>
                <a:spcPts val="360"/>
              </a:spcBef>
              <a:spcAft>
                <a:spcPts val="0"/>
              </a:spcAft>
              <a:buSzPct val="56250"/>
              <a:buNone/>
            </a:pPr>
            <a:endParaRPr lang="en-US" sz="2000" dirty="0"/>
          </a:p>
          <a:p>
            <a:pPr marL="131445" lvl="0" indent="0" algn="l" rtl="0">
              <a:spcBef>
                <a:spcPts val="360"/>
              </a:spcBef>
              <a:spcAft>
                <a:spcPts val="0"/>
              </a:spcAft>
              <a:buSzPct val="56250"/>
              <a:buNone/>
            </a:pPr>
            <a:endParaRPr lang="en-US" sz="2000" dirty="0"/>
          </a:p>
          <a:p>
            <a:pPr marL="131445" lvl="0" indent="0" algn="l" rtl="0">
              <a:spcBef>
                <a:spcPts val="360"/>
              </a:spcBef>
              <a:spcAft>
                <a:spcPts val="0"/>
              </a:spcAft>
              <a:buSzPct val="56250"/>
              <a:buNone/>
            </a:pPr>
            <a:endParaRPr lang="en-US" sz="2000" dirty="0"/>
          </a:p>
          <a:p>
            <a:pPr marL="131445" lvl="0" indent="0" algn="l" rtl="0">
              <a:spcBef>
                <a:spcPts val="360"/>
              </a:spcBef>
              <a:spcAft>
                <a:spcPts val="0"/>
              </a:spcAft>
              <a:buSzPct val="56250"/>
              <a:buNone/>
            </a:pPr>
            <a:endParaRPr lang="en-US" sz="2000" dirty="0"/>
          </a:p>
          <a:p>
            <a:pPr marL="131445" lvl="0" indent="0" algn="l" rtl="0">
              <a:spcBef>
                <a:spcPts val="360"/>
              </a:spcBef>
              <a:spcAft>
                <a:spcPts val="0"/>
              </a:spcAft>
              <a:buSzPct val="56250"/>
              <a:buNone/>
            </a:pPr>
            <a:endParaRPr lang="en-US" sz="2000" dirty="0"/>
          </a:p>
          <a:p>
            <a:pPr marL="131445" lvl="0" indent="0" algn="l" rtl="0">
              <a:spcBef>
                <a:spcPts val="360"/>
              </a:spcBef>
              <a:spcAft>
                <a:spcPts val="0"/>
              </a:spcAft>
              <a:buSzPct val="56250"/>
              <a:buNone/>
            </a:pPr>
            <a:endParaRPr lang="en-US" sz="2000" dirty="0"/>
          </a:p>
          <a:p>
            <a:pPr marL="131445" lvl="0" indent="0" algn="l" rtl="0">
              <a:spcBef>
                <a:spcPts val="360"/>
              </a:spcBef>
              <a:spcAft>
                <a:spcPts val="0"/>
              </a:spcAft>
              <a:buSzPct val="56250"/>
              <a:buNone/>
            </a:pPr>
            <a:endParaRPr lang="en-US" sz="2000" dirty="0"/>
          </a:p>
          <a:p>
            <a:pPr marL="131445" lvl="0" indent="0" algn="l" rtl="0">
              <a:spcBef>
                <a:spcPts val="360"/>
              </a:spcBef>
              <a:spcAft>
                <a:spcPts val="0"/>
              </a:spcAft>
              <a:buSzPct val="56250"/>
              <a:buNone/>
            </a:pPr>
            <a:endParaRPr lang="en-US" sz="2000" dirty="0"/>
          </a:p>
          <a:p>
            <a:pPr marL="131445" lvl="0" indent="0" algn="l" rtl="0">
              <a:spcBef>
                <a:spcPts val="360"/>
              </a:spcBef>
              <a:spcAft>
                <a:spcPts val="0"/>
              </a:spcAft>
              <a:buSzPct val="56250"/>
              <a:buNone/>
            </a:pPr>
            <a:endParaRPr lang="en-US" sz="2000" dirty="0"/>
          </a:p>
          <a:p>
            <a:pPr marL="131445" lvl="0" indent="0" algn="l" rtl="0">
              <a:spcBef>
                <a:spcPts val="360"/>
              </a:spcBef>
              <a:spcAft>
                <a:spcPts val="0"/>
              </a:spcAft>
              <a:buSzPct val="56250"/>
              <a:buNone/>
            </a:pPr>
            <a:r>
              <a:rPr lang="en-US" sz="2000" dirty="0"/>
              <a:t>Find the: </a:t>
            </a:r>
          </a:p>
          <a:p>
            <a:pPr marL="645795" lvl="0" indent="-514350" algn="l" rtl="0">
              <a:spcBef>
                <a:spcPts val="360"/>
              </a:spcBef>
              <a:spcAft>
                <a:spcPts val="0"/>
              </a:spcAft>
              <a:buSzPct val="56250"/>
              <a:buFont typeface="+mj-lt"/>
              <a:buAutoNum type="alphaUcPeriod"/>
            </a:pPr>
            <a:r>
              <a:rPr lang="en-US" sz="2000" dirty="0"/>
              <a:t>The linear OLS regression under-estimates the salary of younger executives</a:t>
            </a:r>
          </a:p>
          <a:p>
            <a:pPr marL="645795" lvl="0" indent="-514350" algn="l" rtl="0">
              <a:spcBef>
                <a:spcPts val="360"/>
              </a:spcBef>
              <a:spcAft>
                <a:spcPts val="0"/>
              </a:spcAft>
              <a:buSzPct val="56250"/>
              <a:buFont typeface="+mj-lt"/>
              <a:buAutoNum type="alphaUcPeriod"/>
            </a:pPr>
            <a:r>
              <a:rPr lang="en-US" sz="2000" dirty="0"/>
              <a:t>The linear OLS estimation is likely to show that marginal returns to age is diminishing</a:t>
            </a:r>
          </a:p>
          <a:p>
            <a:pPr marL="645795" lvl="0" indent="-514350" algn="l" rtl="0">
              <a:spcBef>
                <a:spcPts val="360"/>
              </a:spcBef>
              <a:spcAft>
                <a:spcPts val="0"/>
              </a:spcAft>
              <a:buSzPct val="56250"/>
              <a:buFont typeface="+mj-lt"/>
              <a:buAutoNum type="alphaUcPeriod"/>
            </a:pPr>
            <a:r>
              <a:rPr lang="en-US" sz="2000" dirty="0"/>
              <a:t>The R</a:t>
            </a:r>
            <a:r>
              <a:rPr lang="en-US" sz="2000" baseline="30000" dirty="0"/>
              <a:t>2</a:t>
            </a:r>
            <a:r>
              <a:rPr lang="en-US" sz="2000" dirty="0"/>
              <a:t> value with linear OLS regression is likely to be higher than that with quadratic estimation.</a:t>
            </a:r>
          </a:p>
          <a:p>
            <a:pPr marL="645795" lvl="0" indent="-514350" algn="l" rtl="0">
              <a:spcBef>
                <a:spcPts val="360"/>
              </a:spcBef>
              <a:spcAft>
                <a:spcPts val="0"/>
              </a:spcAft>
              <a:buSzPct val="56250"/>
              <a:buFont typeface="+mj-lt"/>
              <a:buAutoNum type="alphaUcPeriod"/>
            </a:pPr>
            <a:r>
              <a:rPr lang="en-US" sz="2000" dirty="0"/>
              <a:t>The quadratic OLS estimation shows that executive’s salary increases with age at an increasing rate</a:t>
            </a:r>
          </a:p>
        </p:txBody>
      </p:sp>
      <p:pic>
        <p:nvPicPr>
          <p:cNvPr id="3" name="Picture 2">
            <a:extLst>
              <a:ext uri="{FF2B5EF4-FFF2-40B4-BE49-F238E27FC236}">
                <a16:creationId xmlns:a16="http://schemas.microsoft.com/office/drawing/2014/main" id="{0C1BB8CD-5A89-794C-42B7-D0257DA949A6}"/>
              </a:ext>
            </a:extLst>
          </p:cNvPr>
          <p:cNvPicPr>
            <a:picLocks noChangeAspect="1"/>
          </p:cNvPicPr>
          <p:nvPr/>
        </p:nvPicPr>
        <p:blipFill>
          <a:blip r:embed="rId6"/>
          <a:stretch>
            <a:fillRect/>
          </a:stretch>
        </p:blipFill>
        <p:spPr>
          <a:xfrm>
            <a:off x="5679129" y="2692193"/>
            <a:ext cx="4965161" cy="3735901"/>
          </a:xfrm>
          <a:prstGeom prst="rect">
            <a:avLst/>
          </a:prstGeom>
        </p:spPr>
      </p:pic>
    </p:spTree>
    <p:extLst>
      <p:ext uri="{BB962C8B-B14F-4D97-AF65-F5344CB8AC3E}">
        <p14:creationId xmlns:p14="http://schemas.microsoft.com/office/powerpoint/2010/main" val="24836558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pic>
        <p:nvPicPr>
          <p:cNvPr id="119" name="Google Shape;119;p3"/>
          <p:cNvPicPr preferRelativeResize="0"/>
          <p:nvPr/>
        </p:nvPicPr>
        <p:blipFill rotWithShape="1">
          <a:blip r:embed="rId3">
            <a:alphaModFix/>
          </a:blip>
          <a:srcRect b="619"/>
          <a:stretch/>
        </p:blipFill>
        <p:spPr>
          <a:xfrm rot="2700000">
            <a:off x="16270669" y="-98947"/>
            <a:ext cx="2072513" cy="2059669"/>
          </a:xfrm>
          <a:prstGeom prst="rect">
            <a:avLst/>
          </a:prstGeom>
          <a:noFill/>
          <a:ln>
            <a:noFill/>
          </a:ln>
        </p:spPr>
      </p:pic>
      <p:grpSp>
        <p:nvGrpSpPr>
          <p:cNvPr id="120" name="Google Shape;120;p3"/>
          <p:cNvGrpSpPr/>
          <p:nvPr/>
        </p:nvGrpSpPr>
        <p:grpSpPr>
          <a:xfrm>
            <a:off x="0" y="8843309"/>
            <a:ext cx="18287996" cy="3230764"/>
            <a:chOff x="0" y="-38100"/>
            <a:chExt cx="4816592" cy="850900"/>
          </a:xfrm>
        </p:grpSpPr>
        <p:sp>
          <p:nvSpPr>
            <p:cNvPr id="121" name="Google Shape;121;p3"/>
            <p:cNvSpPr/>
            <p:nvPr/>
          </p:nvSpPr>
          <p:spPr>
            <a:xfrm>
              <a:off x="0" y="0"/>
              <a:ext cx="4816592" cy="342131"/>
            </a:xfrm>
            <a:custGeom>
              <a:avLst/>
              <a:gdLst/>
              <a:ahLst/>
              <a:cxnLst/>
              <a:rect l="l" t="t" r="r" b="b"/>
              <a:pathLst>
                <a:path w="4816592" h="342131" extrusionOk="0">
                  <a:moveTo>
                    <a:pt x="0" y="0"/>
                  </a:moveTo>
                  <a:lnTo>
                    <a:pt x="4816592" y="0"/>
                  </a:lnTo>
                  <a:lnTo>
                    <a:pt x="4816592" y="342131"/>
                  </a:lnTo>
                  <a:lnTo>
                    <a:pt x="0" y="342131"/>
                  </a:lnTo>
                  <a:close/>
                </a:path>
              </a:pathLst>
            </a:custGeom>
            <a:solidFill>
              <a:srgbClr val="FEC099"/>
            </a:solidFill>
            <a:ln>
              <a:noFill/>
            </a:ln>
          </p:spPr>
        </p:sp>
        <p:sp>
          <p:nvSpPr>
            <p:cNvPr id="122" name="Google Shape;122;p3"/>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pic>
        <p:nvPicPr>
          <p:cNvPr id="123" name="Google Shape;123;p3"/>
          <p:cNvPicPr preferRelativeResize="0"/>
          <p:nvPr/>
        </p:nvPicPr>
        <p:blipFill rotWithShape="1">
          <a:blip r:embed="rId4">
            <a:alphaModFix/>
          </a:blip>
          <a:srcRect/>
          <a:stretch/>
        </p:blipFill>
        <p:spPr>
          <a:xfrm>
            <a:off x="107745" y="9061043"/>
            <a:ext cx="1716191" cy="1175659"/>
          </a:xfrm>
          <a:prstGeom prst="rect">
            <a:avLst/>
          </a:prstGeom>
          <a:noFill/>
          <a:ln>
            <a:noFill/>
          </a:ln>
        </p:spPr>
      </p:pic>
      <p:pic>
        <p:nvPicPr>
          <p:cNvPr id="124" name="Google Shape;124;p3"/>
          <p:cNvPicPr preferRelativeResize="0"/>
          <p:nvPr/>
        </p:nvPicPr>
        <p:blipFill rotWithShape="1">
          <a:blip r:embed="rId5">
            <a:alphaModFix/>
          </a:blip>
          <a:srcRect/>
          <a:stretch/>
        </p:blipFill>
        <p:spPr>
          <a:xfrm>
            <a:off x="15845978" y="7130810"/>
            <a:ext cx="2733798" cy="3538897"/>
          </a:xfrm>
          <a:prstGeom prst="rect">
            <a:avLst/>
          </a:prstGeom>
          <a:noFill/>
          <a:ln>
            <a:noFill/>
          </a:ln>
        </p:spPr>
      </p:pic>
      <p:sp>
        <p:nvSpPr>
          <p:cNvPr id="125" name="Google Shape;125;p3"/>
          <p:cNvSpPr txBox="1">
            <a:spLocks noGrp="1"/>
          </p:cNvSpPr>
          <p:nvPr>
            <p:ph type="title"/>
          </p:nvPr>
        </p:nvSpPr>
        <p:spPr>
          <a:xfrm>
            <a:off x="4051250" y="359376"/>
            <a:ext cx="8229600" cy="11430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US" b="1" dirty="0"/>
              <a:t>Question 11</a:t>
            </a:r>
            <a:endParaRPr b="1" dirty="0"/>
          </a:p>
        </p:txBody>
      </p:sp>
      <p:sp>
        <p:nvSpPr>
          <p:cNvPr id="126" name="Google Shape;126;p3"/>
          <p:cNvSpPr txBox="1">
            <a:spLocks noGrp="1"/>
          </p:cNvSpPr>
          <p:nvPr>
            <p:ph type="body" idx="1"/>
          </p:nvPr>
        </p:nvSpPr>
        <p:spPr>
          <a:xfrm>
            <a:off x="3657600" y="2168650"/>
            <a:ext cx="10276764" cy="6761400"/>
          </a:xfrm>
          <a:prstGeom prst="rect">
            <a:avLst/>
          </a:prstGeom>
        </p:spPr>
        <p:txBody>
          <a:bodyPr spcFirstLastPara="1" wrap="square" lIns="91425" tIns="45700" rIns="91425" bIns="45700" anchor="t" anchorCtr="0">
            <a:normAutofit/>
          </a:bodyPr>
          <a:lstStyle/>
          <a:p>
            <a:pPr marL="131445" lvl="0" indent="0" algn="l" rtl="0">
              <a:spcBef>
                <a:spcPts val="360"/>
              </a:spcBef>
              <a:spcAft>
                <a:spcPts val="0"/>
              </a:spcAft>
              <a:buSzPct val="56250"/>
              <a:buNone/>
            </a:pPr>
            <a:r>
              <a:rPr lang="en-US" sz="2000" dirty="0"/>
              <a:t>Use the two regressions that illustrate the effect of advertising expenditure on quantity demanded below to choose the correct statement(s).</a:t>
            </a:r>
          </a:p>
          <a:p>
            <a:pPr marL="131445" lvl="0" indent="0" algn="l" rtl="0">
              <a:spcBef>
                <a:spcPts val="360"/>
              </a:spcBef>
              <a:spcAft>
                <a:spcPts val="0"/>
              </a:spcAft>
              <a:buSzPct val="56250"/>
              <a:buNone/>
            </a:pPr>
            <a:endParaRPr lang="en-US" sz="2000" dirty="0"/>
          </a:p>
          <a:p>
            <a:pPr marL="131445" lvl="0" indent="0" algn="l" rtl="0">
              <a:spcBef>
                <a:spcPts val="360"/>
              </a:spcBef>
              <a:spcAft>
                <a:spcPts val="0"/>
              </a:spcAft>
              <a:buSzPct val="56250"/>
              <a:buNone/>
            </a:pPr>
            <a:endParaRPr lang="en-US" sz="2000" dirty="0"/>
          </a:p>
          <a:p>
            <a:pPr marL="131445" lvl="0" indent="0" algn="l" rtl="0">
              <a:spcBef>
                <a:spcPts val="360"/>
              </a:spcBef>
              <a:spcAft>
                <a:spcPts val="0"/>
              </a:spcAft>
              <a:buSzPct val="56250"/>
              <a:buNone/>
            </a:pPr>
            <a:endParaRPr lang="en-US" sz="2000" dirty="0"/>
          </a:p>
          <a:p>
            <a:pPr marL="131445" lvl="0" indent="0" algn="l" rtl="0">
              <a:spcBef>
                <a:spcPts val="360"/>
              </a:spcBef>
              <a:spcAft>
                <a:spcPts val="0"/>
              </a:spcAft>
              <a:buSzPct val="56250"/>
              <a:buNone/>
            </a:pPr>
            <a:endParaRPr lang="en-US" sz="2000" dirty="0"/>
          </a:p>
          <a:p>
            <a:pPr marL="131445" lvl="0" indent="0" algn="l" rtl="0">
              <a:spcBef>
                <a:spcPts val="360"/>
              </a:spcBef>
              <a:spcAft>
                <a:spcPts val="0"/>
              </a:spcAft>
              <a:buSzPct val="56250"/>
              <a:buNone/>
            </a:pPr>
            <a:endParaRPr lang="en-US" sz="2000" dirty="0"/>
          </a:p>
          <a:p>
            <a:pPr marL="131445" lvl="0" indent="0" algn="l" rtl="0">
              <a:spcBef>
                <a:spcPts val="360"/>
              </a:spcBef>
              <a:spcAft>
                <a:spcPts val="0"/>
              </a:spcAft>
              <a:buSzPct val="56250"/>
              <a:buNone/>
            </a:pPr>
            <a:endParaRPr lang="en-US" sz="2000" dirty="0"/>
          </a:p>
          <a:p>
            <a:pPr marL="131445" lvl="0" indent="0" algn="l" rtl="0">
              <a:spcBef>
                <a:spcPts val="360"/>
              </a:spcBef>
              <a:spcAft>
                <a:spcPts val="0"/>
              </a:spcAft>
              <a:buSzPct val="56250"/>
              <a:buNone/>
            </a:pPr>
            <a:endParaRPr lang="en-US" sz="2000" dirty="0"/>
          </a:p>
          <a:p>
            <a:pPr marL="131445" lvl="0" indent="0" algn="l" rtl="0">
              <a:spcBef>
                <a:spcPts val="360"/>
              </a:spcBef>
              <a:spcAft>
                <a:spcPts val="0"/>
              </a:spcAft>
              <a:buSzPct val="56250"/>
              <a:buNone/>
            </a:pPr>
            <a:endParaRPr lang="en-US" sz="2000" dirty="0"/>
          </a:p>
          <a:p>
            <a:pPr marL="131445" lvl="0" indent="0" algn="l" rtl="0">
              <a:spcBef>
                <a:spcPts val="360"/>
              </a:spcBef>
              <a:spcAft>
                <a:spcPts val="0"/>
              </a:spcAft>
              <a:buSzPct val="56250"/>
              <a:buNone/>
            </a:pPr>
            <a:endParaRPr lang="en-US" sz="2000" dirty="0"/>
          </a:p>
          <a:p>
            <a:pPr marL="131445" lvl="0" indent="0" algn="l" rtl="0">
              <a:spcBef>
                <a:spcPts val="360"/>
              </a:spcBef>
              <a:spcAft>
                <a:spcPts val="0"/>
              </a:spcAft>
              <a:buSzPct val="56250"/>
              <a:buNone/>
            </a:pPr>
            <a:r>
              <a:rPr lang="en-US" sz="2000" dirty="0"/>
              <a:t>Find the: </a:t>
            </a:r>
          </a:p>
          <a:p>
            <a:pPr marL="645795" lvl="0" indent="-514350" algn="l" rtl="0">
              <a:spcBef>
                <a:spcPts val="360"/>
              </a:spcBef>
              <a:spcAft>
                <a:spcPts val="0"/>
              </a:spcAft>
              <a:buSzPct val="56250"/>
              <a:buFont typeface="+mj-lt"/>
              <a:buAutoNum type="alphaUcPeriod"/>
            </a:pPr>
            <a:r>
              <a:rPr lang="en-US" sz="2000" dirty="0"/>
              <a:t>The quadratic regression fits the data better and has a smaller R</a:t>
            </a:r>
            <a:r>
              <a:rPr lang="en-US" sz="2000" baseline="30000" dirty="0"/>
              <a:t>2</a:t>
            </a:r>
            <a:r>
              <a:rPr lang="en-US" sz="2000" dirty="0"/>
              <a:t> statistic value</a:t>
            </a:r>
          </a:p>
          <a:p>
            <a:pPr marL="645795" lvl="0" indent="-514350" algn="l" rtl="0">
              <a:spcBef>
                <a:spcPts val="360"/>
              </a:spcBef>
              <a:spcAft>
                <a:spcPts val="0"/>
              </a:spcAft>
              <a:buSzPct val="56250"/>
              <a:buFont typeface="+mj-lt"/>
              <a:buAutoNum type="alphaUcPeriod"/>
            </a:pPr>
            <a:r>
              <a:rPr lang="en-US" sz="2000" dirty="0"/>
              <a:t>The coefficient for A</a:t>
            </a:r>
            <a:r>
              <a:rPr lang="en-US" sz="2000" baseline="30000" dirty="0"/>
              <a:t>2</a:t>
            </a:r>
            <a:r>
              <a:rPr lang="en-US" sz="2000" dirty="0"/>
              <a:t> in the quadratic regression should be statistically significant</a:t>
            </a:r>
          </a:p>
          <a:p>
            <a:pPr marL="645795" lvl="0" indent="-514350" algn="l" rtl="0">
              <a:spcBef>
                <a:spcPts val="360"/>
              </a:spcBef>
              <a:spcAft>
                <a:spcPts val="0"/>
              </a:spcAft>
              <a:buSzPct val="56250"/>
              <a:buFont typeface="+mj-lt"/>
              <a:buAutoNum type="alphaUcPeriod"/>
            </a:pPr>
            <a:r>
              <a:rPr lang="en-US" sz="2000" dirty="0"/>
              <a:t>The quadratic regression curve underestimates the effect of A because the level of advertisement when A=4 generates a demand Q above what is predicted by the regression curve</a:t>
            </a:r>
          </a:p>
          <a:p>
            <a:pPr marL="645795" lvl="0" indent="-514350" algn="l" rtl="0">
              <a:spcBef>
                <a:spcPts val="360"/>
              </a:spcBef>
              <a:spcAft>
                <a:spcPts val="0"/>
              </a:spcAft>
              <a:buSzPct val="56250"/>
              <a:buFont typeface="+mj-lt"/>
              <a:buAutoNum type="alphaUcPeriod"/>
            </a:pPr>
            <a:r>
              <a:rPr lang="en-US" sz="2000" dirty="0"/>
              <a:t>All of the above</a:t>
            </a:r>
          </a:p>
        </p:txBody>
      </p:sp>
      <p:pic>
        <p:nvPicPr>
          <p:cNvPr id="4" name="Picture 3">
            <a:extLst>
              <a:ext uri="{FF2B5EF4-FFF2-40B4-BE49-F238E27FC236}">
                <a16:creationId xmlns:a16="http://schemas.microsoft.com/office/drawing/2014/main" id="{797EEE24-E3BC-2F20-BF23-13A379C85F81}"/>
              </a:ext>
            </a:extLst>
          </p:cNvPr>
          <p:cNvPicPr>
            <a:picLocks noChangeAspect="1"/>
          </p:cNvPicPr>
          <p:nvPr/>
        </p:nvPicPr>
        <p:blipFill rotWithShape="1">
          <a:blip r:embed="rId6"/>
          <a:srcRect t="9363"/>
          <a:stretch/>
        </p:blipFill>
        <p:spPr>
          <a:xfrm>
            <a:off x="4733552" y="2893324"/>
            <a:ext cx="7249182" cy="3276229"/>
          </a:xfrm>
          <a:prstGeom prst="rect">
            <a:avLst/>
          </a:prstGeom>
        </p:spPr>
      </p:pic>
    </p:spTree>
    <p:extLst>
      <p:ext uri="{BB962C8B-B14F-4D97-AF65-F5344CB8AC3E}">
        <p14:creationId xmlns:p14="http://schemas.microsoft.com/office/powerpoint/2010/main" val="90628320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pic>
        <p:nvPicPr>
          <p:cNvPr id="119" name="Google Shape;119;p3"/>
          <p:cNvPicPr preferRelativeResize="0"/>
          <p:nvPr/>
        </p:nvPicPr>
        <p:blipFill rotWithShape="1">
          <a:blip r:embed="rId3">
            <a:alphaModFix/>
          </a:blip>
          <a:srcRect b="619"/>
          <a:stretch/>
        </p:blipFill>
        <p:spPr>
          <a:xfrm rot="2700000">
            <a:off x="16270669" y="-98947"/>
            <a:ext cx="2072513" cy="2059669"/>
          </a:xfrm>
          <a:prstGeom prst="rect">
            <a:avLst/>
          </a:prstGeom>
          <a:noFill/>
          <a:ln>
            <a:noFill/>
          </a:ln>
        </p:spPr>
      </p:pic>
      <p:grpSp>
        <p:nvGrpSpPr>
          <p:cNvPr id="120" name="Google Shape;120;p3"/>
          <p:cNvGrpSpPr/>
          <p:nvPr/>
        </p:nvGrpSpPr>
        <p:grpSpPr>
          <a:xfrm>
            <a:off x="0" y="8843309"/>
            <a:ext cx="18287996" cy="3230764"/>
            <a:chOff x="0" y="-38100"/>
            <a:chExt cx="4816592" cy="850900"/>
          </a:xfrm>
        </p:grpSpPr>
        <p:sp>
          <p:nvSpPr>
            <p:cNvPr id="121" name="Google Shape;121;p3"/>
            <p:cNvSpPr/>
            <p:nvPr/>
          </p:nvSpPr>
          <p:spPr>
            <a:xfrm>
              <a:off x="0" y="0"/>
              <a:ext cx="4816592" cy="342131"/>
            </a:xfrm>
            <a:custGeom>
              <a:avLst/>
              <a:gdLst/>
              <a:ahLst/>
              <a:cxnLst/>
              <a:rect l="l" t="t" r="r" b="b"/>
              <a:pathLst>
                <a:path w="4816592" h="342131" extrusionOk="0">
                  <a:moveTo>
                    <a:pt x="0" y="0"/>
                  </a:moveTo>
                  <a:lnTo>
                    <a:pt x="4816592" y="0"/>
                  </a:lnTo>
                  <a:lnTo>
                    <a:pt x="4816592" y="342131"/>
                  </a:lnTo>
                  <a:lnTo>
                    <a:pt x="0" y="342131"/>
                  </a:lnTo>
                  <a:close/>
                </a:path>
              </a:pathLst>
            </a:custGeom>
            <a:solidFill>
              <a:srgbClr val="FEC099"/>
            </a:solidFill>
            <a:ln>
              <a:noFill/>
            </a:ln>
          </p:spPr>
        </p:sp>
        <p:sp>
          <p:nvSpPr>
            <p:cNvPr id="122" name="Google Shape;122;p3"/>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pic>
        <p:nvPicPr>
          <p:cNvPr id="123" name="Google Shape;123;p3"/>
          <p:cNvPicPr preferRelativeResize="0"/>
          <p:nvPr/>
        </p:nvPicPr>
        <p:blipFill rotWithShape="1">
          <a:blip r:embed="rId4">
            <a:alphaModFix/>
          </a:blip>
          <a:srcRect/>
          <a:stretch/>
        </p:blipFill>
        <p:spPr>
          <a:xfrm>
            <a:off x="107745" y="9061043"/>
            <a:ext cx="1716191" cy="1175659"/>
          </a:xfrm>
          <a:prstGeom prst="rect">
            <a:avLst/>
          </a:prstGeom>
          <a:noFill/>
          <a:ln>
            <a:noFill/>
          </a:ln>
        </p:spPr>
      </p:pic>
      <p:pic>
        <p:nvPicPr>
          <p:cNvPr id="124" name="Google Shape;124;p3"/>
          <p:cNvPicPr preferRelativeResize="0"/>
          <p:nvPr/>
        </p:nvPicPr>
        <p:blipFill rotWithShape="1">
          <a:blip r:embed="rId5">
            <a:alphaModFix/>
          </a:blip>
          <a:srcRect/>
          <a:stretch/>
        </p:blipFill>
        <p:spPr>
          <a:xfrm>
            <a:off x="15845978" y="7130810"/>
            <a:ext cx="2733798" cy="3538897"/>
          </a:xfrm>
          <a:prstGeom prst="rect">
            <a:avLst/>
          </a:prstGeom>
          <a:noFill/>
          <a:ln>
            <a:noFill/>
          </a:ln>
        </p:spPr>
      </p:pic>
      <p:sp>
        <p:nvSpPr>
          <p:cNvPr id="125" name="Google Shape;125;p3"/>
          <p:cNvSpPr txBox="1">
            <a:spLocks noGrp="1"/>
          </p:cNvSpPr>
          <p:nvPr>
            <p:ph type="title"/>
          </p:nvPr>
        </p:nvSpPr>
        <p:spPr>
          <a:xfrm>
            <a:off x="4051250" y="359376"/>
            <a:ext cx="8229600" cy="11430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US" b="1" dirty="0"/>
              <a:t>Question 12</a:t>
            </a:r>
            <a:endParaRPr b="1" dirty="0"/>
          </a:p>
        </p:txBody>
      </p:sp>
      <p:sp>
        <p:nvSpPr>
          <p:cNvPr id="126" name="Google Shape;126;p3"/>
          <p:cNvSpPr txBox="1">
            <a:spLocks noGrp="1"/>
          </p:cNvSpPr>
          <p:nvPr>
            <p:ph type="body" idx="1"/>
          </p:nvPr>
        </p:nvSpPr>
        <p:spPr>
          <a:xfrm>
            <a:off x="2797792" y="1458961"/>
            <a:ext cx="12756406" cy="7835163"/>
          </a:xfrm>
          <a:prstGeom prst="rect">
            <a:avLst/>
          </a:prstGeom>
        </p:spPr>
        <p:txBody>
          <a:bodyPr spcFirstLastPara="1" wrap="square" lIns="91425" tIns="45700" rIns="91425" bIns="45700" anchor="t" anchorCtr="0">
            <a:normAutofit/>
          </a:bodyPr>
          <a:lstStyle/>
          <a:p>
            <a:pPr marL="131445" lvl="0" indent="0" algn="l" rtl="0">
              <a:spcBef>
                <a:spcPts val="360"/>
              </a:spcBef>
              <a:spcAft>
                <a:spcPts val="0"/>
              </a:spcAft>
              <a:buSzPct val="56250"/>
              <a:buNone/>
            </a:pPr>
            <a:r>
              <a:rPr lang="en-US" sz="2000" dirty="0"/>
              <a:t>Karen is selling strawberries outside of The Nest. She is curious about how the quantity of strawberries sold (Qs) is affected by the temperature of the day (T) and the price he sets. After collecting information about Q, P, and T in a single day, she runs a regression of Q on P and T. The results from the regression are shown in the table below, with R-squared statistic being 0.91. Answer the following questions about this regression.</a:t>
            </a:r>
          </a:p>
          <a:p>
            <a:pPr marL="131445" lvl="0" indent="0" algn="l" rtl="0">
              <a:spcBef>
                <a:spcPts val="360"/>
              </a:spcBef>
              <a:spcAft>
                <a:spcPts val="0"/>
              </a:spcAft>
              <a:buSzPct val="56250"/>
              <a:buNone/>
            </a:pPr>
            <a:endParaRPr lang="en-US" sz="2000" dirty="0"/>
          </a:p>
          <a:p>
            <a:pPr marL="131445" lvl="0" indent="0" algn="l" rtl="0">
              <a:spcBef>
                <a:spcPts val="360"/>
              </a:spcBef>
              <a:spcAft>
                <a:spcPts val="0"/>
              </a:spcAft>
              <a:buSzPct val="56250"/>
              <a:buNone/>
            </a:pPr>
            <a:endParaRPr lang="en-US" sz="2000" dirty="0"/>
          </a:p>
          <a:p>
            <a:pPr marL="131445" lvl="0" indent="0" algn="l" rtl="0">
              <a:spcBef>
                <a:spcPts val="360"/>
              </a:spcBef>
              <a:spcAft>
                <a:spcPts val="0"/>
              </a:spcAft>
              <a:buSzPct val="56250"/>
              <a:buNone/>
            </a:pPr>
            <a:endParaRPr lang="en-US" sz="2000" dirty="0"/>
          </a:p>
          <a:p>
            <a:pPr marL="131445" lvl="0" indent="0" algn="l" rtl="0">
              <a:spcBef>
                <a:spcPts val="360"/>
              </a:spcBef>
              <a:spcAft>
                <a:spcPts val="0"/>
              </a:spcAft>
              <a:buSzPct val="56250"/>
              <a:buNone/>
            </a:pPr>
            <a:endParaRPr lang="en-US" sz="2000" dirty="0"/>
          </a:p>
          <a:p>
            <a:pPr marL="131445" lvl="0" indent="0" algn="l" rtl="0">
              <a:spcBef>
                <a:spcPts val="360"/>
              </a:spcBef>
              <a:spcAft>
                <a:spcPts val="0"/>
              </a:spcAft>
              <a:buSzPct val="56250"/>
              <a:buNone/>
            </a:pPr>
            <a:endParaRPr lang="en-US" sz="2000" dirty="0"/>
          </a:p>
          <a:p>
            <a:pPr marL="131445" lvl="0" indent="0" algn="l" rtl="0">
              <a:spcBef>
                <a:spcPts val="360"/>
              </a:spcBef>
              <a:spcAft>
                <a:spcPts val="0"/>
              </a:spcAft>
              <a:buSzPct val="56250"/>
              <a:buNone/>
            </a:pPr>
            <a:endParaRPr lang="en-US" sz="2000" dirty="0"/>
          </a:p>
          <a:p>
            <a:pPr marL="131445" lvl="0" indent="0" algn="l" rtl="0">
              <a:spcBef>
                <a:spcPts val="360"/>
              </a:spcBef>
              <a:spcAft>
                <a:spcPts val="0"/>
              </a:spcAft>
              <a:buSzPct val="56250"/>
              <a:buNone/>
            </a:pPr>
            <a:endParaRPr lang="en-US" sz="2000" dirty="0"/>
          </a:p>
          <a:p>
            <a:pPr marL="131445" lvl="0" indent="0" algn="l" rtl="0">
              <a:spcBef>
                <a:spcPts val="360"/>
              </a:spcBef>
              <a:spcAft>
                <a:spcPts val="0"/>
              </a:spcAft>
              <a:buSzPct val="56250"/>
              <a:buNone/>
            </a:pPr>
            <a:endParaRPr lang="en-US" sz="2000" dirty="0"/>
          </a:p>
          <a:p>
            <a:pPr marL="131445" lvl="0" indent="0" algn="l" rtl="0">
              <a:spcBef>
                <a:spcPts val="360"/>
              </a:spcBef>
              <a:spcAft>
                <a:spcPts val="0"/>
              </a:spcAft>
              <a:buSzPct val="56250"/>
              <a:buNone/>
            </a:pPr>
            <a:r>
              <a:rPr lang="en-US" sz="2000" dirty="0"/>
              <a:t>1. The dependent variable is _____________________.</a:t>
            </a:r>
          </a:p>
          <a:p>
            <a:pPr marL="131445" lvl="0" indent="0" algn="l" rtl="0">
              <a:spcBef>
                <a:spcPts val="360"/>
              </a:spcBef>
              <a:spcAft>
                <a:spcPts val="0"/>
              </a:spcAft>
              <a:buSzPct val="56250"/>
              <a:buNone/>
            </a:pPr>
            <a:r>
              <a:rPr lang="en-US" sz="2000" dirty="0"/>
              <a:t>2. The estimated demand function is _______________________________.</a:t>
            </a:r>
          </a:p>
          <a:p>
            <a:pPr marL="131445" lvl="0" indent="0" algn="l" rtl="0">
              <a:spcBef>
                <a:spcPts val="360"/>
              </a:spcBef>
              <a:spcAft>
                <a:spcPts val="0"/>
              </a:spcAft>
              <a:buSzPct val="56250"/>
              <a:buNone/>
            </a:pPr>
            <a:r>
              <a:rPr lang="en-US" sz="2000" dirty="0"/>
              <a:t>3. The t-stat for the coefficient of temperature (T) is _________________ and the t-stat for the coefficient of price (P) is ______________________.</a:t>
            </a:r>
          </a:p>
          <a:p>
            <a:pPr marL="131445" lvl="0" indent="0" algn="l" rtl="0">
              <a:spcBef>
                <a:spcPts val="360"/>
              </a:spcBef>
              <a:spcAft>
                <a:spcPts val="0"/>
              </a:spcAft>
              <a:buSzPct val="56250"/>
              <a:buNone/>
            </a:pPr>
            <a:r>
              <a:rPr lang="en-US" sz="2000" dirty="0"/>
              <a:t>4. State whether the coefficients on temperature (T) and price (P) are statistically significant at the 5% significance level and explain how you know that.</a:t>
            </a:r>
          </a:p>
          <a:p>
            <a:pPr marL="131445" lvl="0" indent="0" algn="l" rtl="0">
              <a:spcBef>
                <a:spcPts val="360"/>
              </a:spcBef>
              <a:spcAft>
                <a:spcPts val="0"/>
              </a:spcAft>
              <a:buSzPct val="56250"/>
              <a:buNone/>
            </a:pPr>
            <a:r>
              <a:rPr lang="en-US" sz="2000" dirty="0"/>
              <a:t>5. After trying another regression specification by not including temperature (T) in</a:t>
            </a:r>
          </a:p>
          <a:p>
            <a:pPr marL="131445" lvl="0" indent="0" algn="l" rtl="0">
              <a:spcBef>
                <a:spcPts val="360"/>
              </a:spcBef>
              <a:spcAft>
                <a:spcPts val="0"/>
              </a:spcAft>
              <a:buSzPct val="56250"/>
              <a:buNone/>
            </a:pPr>
            <a:r>
              <a:rPr lang="en-US" sz="2000" dirty="0"/>
              <a:t>the regression, the R-squared statistic changes to 0.73. Is this new specification</a:t>
            </a:r>
          </a:p>
          <a:p>
            <a:pPr marL="131445" lvl="0" indent="0" algn="l" rtl="0">
              <a:spcBef>
                <a:spcPts val="360"/>
              </a:spcBef>
              <a:spcAft>
                <a:spcPts val="0"/>
              </a:spcAft>
              <a:buSzPct val="56250"/>
              <a:buNone/>
            </a:pPr>
            <a:r>
              <a:rPr lang="en-US" sz="2000" dirty="0"/>
              <a:t>better or worse than the original one?</a:t>
            </a:r>
          </a:p>
          <a:p>
            <a:pPr marL="131445" lvl="0" indent="0" algn="l" rtl="0">
              <a:spcBef>
                <a:spcPts val="360"/>
              </a:spcBef>
              <a:spcAft>
                <a:spcPts val="0"/>
              </a:spcAft>
              <a:buSzPct val="56250"/>
              <a:buNone/>
            </a:pPr>
            <a:endParaRPr lang="en-US" sz="2000" dirty="0"/>
          </a:p>
          <a:p>
            <a:pPr marL="131445" lvl="0" indent="0" algn="l" rtl="0">
              <a:spcBef>
                <a:spcPts val="360"/>
              </a:spcBef>
              <a:spcAft>
                <a:spcPts val="0"/>
              </a:spcAft>
              <a:buSzPct val="56250"/>
              <a:buNone/>
            </a:pPr>
            <a:endParaRPr lang="en-US" sz="2000" dirty="0"/>
          </a:p>
          <a:p>
            <a:pPr marL="131445" lvl="0" indent="0" algn="l" rtl="0">
              <a:spcBef>
                <a:spcPts val="360"/>
              </a:spcBef>
              <a:spcAft>
                <a:spcPts val="0"/>
              </a:spcAft>
              <a:buSzPct val="56250"/>
              <a:buNone/>
            </a:pPr>
            <a:endParaRPr lang="en-US" sz="2000" dirty="0"/>
          </a:p>
          <a:p>
            <a:pPr marL="131445" lvl="0" indent="0" algn="l" rtl="0">
              <a:spcBef>
                <a:spcPts val="360"/>
              </a:spcBef>
              <a:spcAft>
                <a:spcPts val="0"/>
              </a:spcAft>
              <a:buSzPct val="56250"/>
              <a:buNone/>
            </a:pPr>
            <a:endParaRPr lang="en-US" sz="2000" dirty="0"/>
          </a:p>
          <a:p>
            <a:pPr marL="131445" lvl="0" indent="0" algn="l" rtl="0">
              <a:spcBef>
                <a:spcPts val="360"/>
              </a:spcBef>
              <a:spcAft>
                <a:spcPts val="0"/>
              </a:spcAft>
              <a:buSzPct val="56250"/>
              <a:buNone/>
            </a:pPr>
            <a:endParaRPr lang="en-US" sz="2000" dirty="0"/>
          </a:p>
          <a:p>
            <a:pPr marL="131445" lvl="0" indent="0" algn="l" rtl="0">
              <a:spcBef>
                <a:spcPts val="360"/>
              </a:spcBef>
              <a:spcAft>
                <a:spcPts val="0"/>
              </a:spcAft>
              <a:buSzPct val="56250"/>
              <a:buNone/>
            </a:pPr>
            <a:endParaRPr lang="en-US" sz="2000" dirty="0"/>
          </a:p>
          <a:p>
            <a:pPr marL="131445" lvl="0" indent="0" algn="l" rtl="0">
              <a:spcBef>
                <a:spcPts val="360"/>
              </a:spcBef>
              <a:spcAft>
                <a:spcPts val="0"/>
              </a:spcAft>
              <a:buSzPct val="56250"/>
              <a:buNone/>
            </a:pPr>
            <a:endParaRPr lang="en-US" sz="2000" dirty="0"/>
          </a:p>
          <a:p>
            <a:pPr marL="131445" lvl="0" indent="0" algn="l" rtl="0">
              <a:spcBef>
                <a:spcPts val="360"/>
              </a:spcBef>
              <a:spcAft>
                <a:spcPts val="0"/>
              </a:spcAft>
              <a:buSzPct val="56250"/>
              <a:buNone/>
            </a:pPr>
            <a:endParaRPr lang="en-US" sz="2000" dirty="0"/>
          </a:p>
        </p:txBody>
      </p:sp>
      <p:pic>
        <p:nvPicPr>
          <p:cNvPr id="3" name="Picture 2">
            <a:extLst>
              <a:ext uri="{FF2B5EF4-FFF2-40B4-BE49-F238E27FC236}">
                <a16:creationId xmlns:a16="http://schemas.microsoft.com/office/drawing/2014/main" id="{AD20424B-5442-14E9-59F5-43B902E5C90B}"/>
              </a:ext>
            </a:extLst>
          </p:cNvPr>
          <p:cNvPicPr>
            <a:picLocks noChangeAspect="1"/>
          </p:cNvPicPr>
          <p:nvPr/>
        </p:nvPicPr>
        <p:blipFill>
          <a:blip r:embed="rId6"/>
          <a:stretch>
            <a:fillRect/>
          </a:stretch>
        </p:blipFill>
        <p:spPr>
          <a:xfrm>
            <a:off x="3966438" y="2984105"/>
            <a:ext cx="10355120" cy="2343477"/>
          </a:xfrm>
          <a:prstGeom prst="rect">
            <a:avLst/>
          </a:prstGeom>
        </p:spPr>
      </p:pic>
    </p:spTree>
    <p:extLst>
      <p:ext uri="{BB962C8B-B14F-4D97-AF65-F5344CB8AC3E}">
        <p14:creationId xmlns:p14="http://schemas.microsoft.com/office/powerpoint/2010/main" val="343780565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pic>
        <p:nvPicPr>
          <p:cNvPr id="119" name="Google Shape;119;p3"/>
          <p:cNvPicPr preferRelativeResize="0"/>
          <p:nvPr/>
        </p:nvPicPr>
        <p:blipFill rotWithShape="1">
          <a:blip r:embed="rId3">
            <a:alphaModFix/>
          </a:blip>
          <a:srcRect b="619"/>
          <a:stretch/>
        </p:blipFill>
        <p:spPr>
          <a:xfrm rot="2700000">
            <a:off x="16270669" y="-98947"/>
            <a:ext cx="2072513" cy="2059669"/>
          </a:xfrm>
          <a:prstGeom prst="rect">
            <a:avLst/>
          </a:prstGeom>
          <a:noFill/>
          <a:ln>
            <a:noFill/>
          </a:ln>
        </p:spPr>
      </p:pic>
      <p:grpSp>
        <p:nvGrpSpPr>
          <p:cNvPr id="120" name="Google Shape;120;p3"/>
          <p:cNvGrpSpPr/>
          <p:nvPr/>
        </p:nvGrpSpPr>
        <p:grpSpPr>
          <a:xfrm>
            <a:off x="0" y="8843309"/>
            <a:ext cx="18287996" cy="3230764"/>
            <a:chOff x="0" y="-38100"/>
            <a:chExt cx="4816592" cy="850900"/>
          </a:xfrm>
        </p:grpSpPr>
        <p:sp>
          <p:nvSpPr>
            <p:cNvPr id="121" name="Google Shape;121;p3"/>
            <p:cNvSpPr/>
            <p:nvPr/>
          </p:nvSpPr>
          <p:spPr>
            <a:xfrm>
              <a:off x="0" y="0"/>
              <a:ext cx="4816592" cy="342131"/>
            </a:xfrm>
            <a:custGeom>
              <a:avLst/>
              <a:gdLst/>
              <a:ahLst/>
              <a:cxnLst/>
              <a:rect l="l" t="t" r="r" b="b"/>
              <a:pathLst>
                <a:path w="4816592" h="342131" extrusionOk="0">
                  <a:moveTo>
                    <a:pt x="0" y="0"/>
                  </a:moveTo>
                  <a:lnTo>
                    <a:pt x="4816592" y="0"/>
                  </a:lnTo>
                  <a:lnTo>
                    <a:pt x="4816592" y="342131"/>
                  </a:lnTo>
                  <a:lnTo>
                    <a:pt x="0" y="342131"/>
                  </a:lnTo>
                  <a:close/>
                </a:path>
              </a:pathLst>
            </a:custGeom>
            <a:solidFill>
              <a:srgbClr val="FEC099"/>
            </a:solidFill>
            <a:ln>
              <a:noFill/>
            </a:ln>
          </p:spPr>
        </p:sp>
        <p:sp>
          <p:nvSpPr>
            <p:cNvPr id="122" name="Google Shape;122;p3"/>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pic>
        <p:nvPicPr>
          <p:cNvPr id="123" name="Google Shape;123;p3"/>
          <p:cNvPicPr preferRelativeResize="0"/>
          <p:nvPr/>
        </p:nvPicPr>
        <p:blipFill rotWithShape="1">
          <a:blip r:embed="rId4">
            <a:alphaModFix/>
          </a:blip>
          <a:srcRect/>
          <a:stretch/>
        </p:blipFill>
        <p:spPr>
          <a:xfrm>
            <a:off x="107745" y="9061043"/>
            <a:ext cx="1716191" cy="1175659"/>
          </a:xfrm>
          <a:prstGeom prst="rect">
            <a:avLst/>
          </a:prstGeom>
          <a:noFill/>
          <a:ln>
            <a:noFill/>
          </a:ln>
        </p:spPr>
      </p:pic>
      <p:pic>
        <p:nvPicPr>
          <p:cNvPr id="124" name="Google Shape;124;p3"/>
          <p:cNvPicPr preferRelativeResize="0"/>
          <p:nvPr/>
        </p:nvPicPr>
        <p:blipFill rotWithShape="1">
          <a:blip r:embed="rId5">
            <a:alphaModFix/>
          </a:blip>
          <a:srcRect/>
          <a:stretch/>
        </p:blipFill>
        <p:spPr>
          <a:xfrm>
            <a:off x="15845978" y="7130810"/>
            <a:ext cx="2733798" cy="3538897"/>
          </a:xfrm>
          <a:prstGeom prst="rect">
            <a:avLst/>
          </a:prstGeom>
          <a:noFill/>
          <a:ln>
            <a:noFill/>
          </a:ln>
        </p:spPr>
      </p:pic>
      <p:sp>
        <p:nvSpPr>
          <p:cNvPr id="126" name="Google Shape;126;p3"/>
          <p:cNvSpPr txBox="1">
            <a:spLocks noGrp="1"/>
          </p:cNvSpPr>
          <p:nvPr>
            <p:ph type="body" idx="1"/>
          </p:nvPr>
        </p:nvSpPr>
        <p:spPr>
          <a:xfrm>
            <a:off x="4418463" y="4003240"/>
            <a:ext cx="9451075" cy="2280520"/>
          </a:xfrm>
          <a:prstGeom prst="rect">
            <a:avLst/>
          </a:prstGeom>
        </p:spPr>
        <p:txBody>
          <a:bodyPr spcFirstLastPara="1" wrap="square" lIns="91425" tIns="45700" rIns="91425" bIns="45700" anchor="t" anchorCtr="0">
            <a:normAutofit fontScale="92500" lnSpcReduction="10000"/>
          </a:bodyPr>
          <a:lstStyle/>
          <a:p>
            <a:pPr marL="131445" lvl="0" indent="0" algn="ctr" rtl="0">
              <a:spcBef>
                <a:spcPts val="360"/>
              </a:spcBef>
              <a:spcAft>
                <a:spcPts val="0"/>
              </a:spcAft>
              <a:buSzPct val="56250"/>
              <a:buNone/>
            </a:pPr>
            <a:r>
              <a:rPr lang="en-US" sz="8000" b="1" dirty="0"/>
              <a:t>Perfectly Competitive Markets</a:t>
            </a:r>
          </a:p>
        </p:txBody>
      </p:sp>
    </p:spTree>
    <p:extLst>
      <p:ext uri="{BB962C8B-B14F-4D97-AF65-F5344CB8AC3E}">
        <p14:creationId xmlns:p14="http://schemas.microsoft.com/office/powerpoint/2010/main" val="18335360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pic>
        <p:nvPicPr>
          <p:cNvPr id="119" name="Google Shape;119;p3"/>
          <p:cNvPicPr preferRelativeResize="0"/>
          <p:nvPr/>
        </p:nvPicPr>
        <p:blipFill rotWithShape="1">
          <a:blip r:embed="rId3">
            <a:alphaModFix/>
          </a:blip>
          <a:srcRect b="619"/>
          <a:stretch/>
        </p:blipFill>
        <p:spPr>
          <a:xfrm rot="2700000">
            <a:off x="16270669" y="-98947"/>
            <a:ext cx="2072513" cy="2059669"/>
          </a:xfrm>
          <a:prstGeom prst="rect">
            <a:avLst/>
          </a:prstGeom>
          <a:noFill/>
          <a:ln>
            <a:noFill/>
          </a:ln>
        </p:spPr>
      </p:pic>
      <p:grpSp>
        <p:nvGrpSpPr>
          <p:cNvPr id="120" name="Google Shape;120;p3"/>
          <p:cNvGrpSpPr/>
          <p:nvPr/>
        </p:nvGrpSpPr>
        <p:grpSpPr>
          <a:xfrm>
            <a:off x="0" y="8843309"/>
            <a:ext cx="18287996" cy="3230764"/>
            <a:chOff x="0" y="-38100"/>
            <a:chExt cx="4816592" cy="850900"/>
          </a:xfrm>
        </p:grpSpPr>
        <p:sp>
          <p:nvSpPr>
            <p:cNvPr id="121" name="Google Shape;121;p3"/>
            <p:cNvSpPr/>
            <p:nvPr/>
          </p:nvSpPr>
          <p:spPr>
            <a:xfrm>
              <a:off x="0" y="0"/>
              <a:ext cx="4816592" cy="342131"/>
            </a:xfrm>
            <a:custGeom>
              <a:avLst/>
              <a:gdLst/>
              <a:ahLst/>
              <a:cxnLst/>
              <a:rect l="l" t="t" r="r" b="b"/>
              <a:pathLst>
                <a:path w="4816592" h="342131" extrusionOk="0">
                  <a:moveTo>
                    <a:pt x="0" y="0"/>
                  </a:moveTo>
                  <a:lnTo>
                    <a:pt x="4816592" y="0"/>
                  </a:lnTo>
                  <a:lnTo>
                    <a:pt x="4816592" y="342131"/>
                  </a:lnTo>
                  <a:lnTo>
                    <a:pt x="0" y="342131"/>
                  </a:lnTo>
                  <a:close/>
                </a:path>
              </a:pathLst>
            </a:custGeom>
            <a:solidFill>
              <a:srgbClr val="FEC099"/>
            </a:solidFill>
            <a:ln>
              <a:noFill/>
            </a:ln>
          </p:spPr>
        </p:sp>
        <p:sp>
          <p:nvSpPr>
            <p:cNvPr id="122" name="Google Shape;122;p3"/>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pic>
        <p:nvPicPr>
          <p:cNvPr id="123" name="Google Shape;123;p3"/>
          <p:cNvPicPr preferRelativeResize="0"/>
          <p:nvPr/>
        </p:nvPicPr>
        <p:blipFill rotWithShape="1">
          <a:blip r:embed="rId4">
            <a:alphaModFix/>
          </a:blip>
          <a:srcRect/>
          <a:stretch/>
        </p:blipFill>
        <p:spPr>
          <a:xfrm>
            <a:off x="107745" y="9061043"/>
            <a:ext cx="1716191" cy="1175659"/>
          </a:xfrm>
          <a:prstGeom prst="rect">
            <a:avLst/>
          </a:prstGeom>
          <a:noFill/>
          <a:ln>
            <a:noFill/>
          </a:ln>
        </p:spPr>
      </p:pic>
      <p:pic>
        <p:nvPicPr>
          <p:cNvPr id="124" name="Google Shape;124;p3"/>
          <p:cNvPicPr preferRelativeResize="0"/>
          <p:nvPr/>
        </p:nvPicPr>
        <p:blipFill rotWithShape="1">
          <a:blip r:embed="rId5">
            <a:alphaModFix/>
          </a:blip>
          <a:srcRect/>
          <a:stretch/>
        </p:blipFill>
        <p:spPr>
          <a:xfrm>
            <a:off x="15845978" y="7130810"/>
            <a:ext cx="2733798" cy="3538897"/>
          </a:xfrm>
          <a:prstGeom prst="rect">
            <a:avLst/>
          </a:prstGeom>
          <a:noFill/>
          <a:ln>
            <a:noFill/>
          </a:ln>
        </p:spPr>
      </p:pic>
      <p:sp>
        <p:nvSpPr>
          <p:cNvPr id="4" name="Google Shape;125;p3">
            <a:extLst>
              <a:ext uri="{FF2B5EF4-FFF2-40B4-BE49-F238E27FC236}">
                <a16:creationId xmlns:a16="http://schemas.microsoft.com/office/drawing/2014/main" id="{2487BFE2-9EC9-9052-3758-7EC47A13D17D}"/>
              </a:ext>
            </a:extLst>
          </p:cNvPr>
          <p:cNvSpPr txBox="1">
            <a:spLocks/>
          </p:cNvSpPr>
          <p:nvPr/>
        </p:nvSpPr>
        <p:spPr>
          <a:xfrm>
            <a:off x="4051250" y="359376"/>
            <a:ext cx="8229600" cy="1143000"/>
          </a:xfrm>
          <a:prstGeom prst="rect">
            <a:avLst/>
          </a:prstGeom>
          <a:noFill/>
          <a:ln>
            <a:noFill/>
          </a:ln>
        </p:spPr>
        <p:txBody>
          <a:bodyPr spcFirstLastPara="1" wrap="square" lIns="91425" tIns="45700" rIns="91425" bIns="45700" anchor="ctr" anchorCtr="0">
            <a:normAutofit fontScale="92500" lnSpcReduction="20000"/>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8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131445" indent="0">
              <a:buSzPct val="56250"/>
              <a:buNone/>
            </a:pPr>
            <a:r>
              <a:rPr lang="en-US" b="1" dirty="0"/>
              <a:t>Characteristics of Perfectly Competitive Firms</a:t>
            </a:r>
          </a:p>
        </p:txBody>
      </p:sp>
      <p:sp>
        <p:nvSpPr>
          <p:cNvPr id="5" name="Google Shape;126;p3">
            <a:extLst>
              <a:ext uri="{FF2B5EF4-FFF2-40B4-BE49-F238E27FC236}">
                <a16:creationId xmlns:a16="http://schemas.microsoft.com/office/drawing/2014/main" id="{B794DE41-8BA0-C4CA-4A50-471CB1EEF110}"/>
              </a:ext>
            </a:extLst>
          </p:cNvPr>
          <p:cNvSpPr txBox="1">
            <a:spLocks/>
          </p:cNvSpPr>
          <p:nvPr/>
        </p:nvSpPr>
        <p:spPr>
          <a:xfrm>
            <a:off x="4572000" y="2168650"/>
            <a:ext cx="8229600" cy="5733404"/>
          </a:xfrm>
          <a:prstGeom prst="rect">
            <a:avLst/>
          </a:prstGeom>
          <a:noFill/>
          <a:ln>
            <a:noFill/>
          </a:ln>
        </p:spPr>
        <p:txBody>
          <a:bodyPr spcFirstLastPara="1" wrap="square" lIns="91425" tIns="45700" rIns="91425" bIns="45700" anchor="t" anchorCtr="0">
            <a:normAutofit fontScale="85000" lnSpcReduction="20000"/>
          </a:bodyPr>
          <a:lstStyle>
            <a:defPPr marR="0" lvl="0" algn="l" rtl="0">
              <a:lnSpc>
                <a:spcPct val="100000"/>
              </a:lnSpc>
              <a:spcBef>
                <a:spcPts val="0"/>
              </a:spcBef>
              <a:spcAft>
                <a:spcPts val="0"/>
              </a:spcAft>
            </a:defPPr>
            <a:lvl1pPr marL="457200" marR="0" lvl="0" indent="-342900" algn="l" rtl="0">
              <a:lnSpc>
                <a:spcPct val="100000"/>
              </a:lnSpc>
              <a:spcBef>
                <a:spcPts val="360"/>
              </a:spcBef>
              <a:spcAft>
                <a:spcPts val="0"/>
              </a:spcAft>
              <a:buClr>
                <a:schemeClr val="dk1"/>
              </a:buClr>
              <a:buSzPts val="1800"/>
              <a:buFont typeface="Arial"/>
              <a:buChar char="•"/>
              <a:defRPr sz="3200" b="0" i="0" u="none" strike="noStrike" cap="none">
                <a:solidFill>
                  <a:schemeClr val="dk1"/>
                </a:solidFill>
                <a:latin typeface="Calibri"/>
                <a:ea typeface="Calibri"/>
                <a:cs typeface="Calibri"/>
                <a:sym typeface="Calibri"/>
              </a:defRPr>
            </a:lvl1pPr>
            <a:lvl2pPr marL="914400" marR="0" lvl="1" indent="-342900" algn="l" rtl="0">
              <a:lnSpc>
                <a:spcPct val="100000"/>
              </a:lnSpc>
              <a:spcBef>
                <a:spcPts val="36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2pPr>
            <a:lvl3pPr marL="1371600" marR="0" lvl="2" indent="-342900" algn="l" rtl="0">
              <a:lnSpc>
                <a:spcPct val="100000"/>
              </a:lnSpc>
              <a:spcBef>
                <a:spcPts val="36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9pPr>
          </a:lstStyle>
          <a:p>
            <a:pPr marL="131445" indent="0">
              <a:buSzPct val="56250"/>
              <a:buNone/>
            </a:pPr>
            <a:r>
              <a:rPr lang="en-US" dirty="0"/>
              <a:t>1. Price-Taking: The individual firm produces a very small share of the total market output and, therefore, cannot influence the market price</a:t>
            </a:r>
          </a:p>
          <a:p>
            <a:pPr marL="131445" indent="0">
              <a:buSzPct val="56250"/>
              <a:buNone/>
            </a:pPr>
            <a:br>
              <a:rPr lang="en-US" dirty="0"/>
            </a:br>
            <a:r>
              <a:rPr lang="en-US" dirty="0"/>
              <a:t>2. Product Homogeneity: The products of all firms are perfect substitutes</a:t>
            </a:r>
            <a:br>
              <a:rPr lang="en-US" dirty="0"/>
            </a:br>
            <a:endParaRPr lang="en-US" dirty="0"/>
          </a:p>
          <a:p>
            <a:pPr marL="131445" indent="0">
              <a:buSzPct val="56250"/>
              <a:buNone/>
            </a:pPr>
            <a:r>
              <a:rPr lang="en-US" dirty="0"/>
              <a:t>3. Freedom of Entry and Exit: There are no costs that make it difficult for a firm to enter or stay in the industry.</a:t>
            </a:r>
          </a:p>
          <a:p>
            <a:pPr marL="131445" indent="0">
              <a:buSzPct val="56250"/>
              <a:buNone/>
            </a:pPr>
            <a:endParaRPr lang="en-US" dirty="0"/>
          </a:p>
          <a:p>
            <a:pPr marL="131445" indent="0">
              <a:buSzPct val="56250"/>
              <a:buNone/>
            </a:pPr>
            <a:r>
              <a:rPr lang="en-US" dirty="0"/>
              <a:t>4. Perfect Information: Buyers and sellers have perfect information.</a:t>
            </a:r>
          </a:p>
          <a:p>
            <a:pPr marL="131445" indent="0">
              <a:buSzPct val="56250"/>
              <a:buNone/>
            </a:pPr>
            <a:endParaRPr lang="en-US" dirty="0"/>
          </a:p>
          <a:p>
            <a:pPr marL="131445" indent="0">
              <a:buSzPct val="56250"/>
              <a:buNone/>
            </a:pPr>
            <a:r>
              <a:rPr lang="en-US" dirty="0"/>
              <a:t>5. Low Transaction Costs: There are low transaction costs of buying and selling.</a:t>
            </a:r>
          </a:p>
        </p:txBody>
      </p:sp>
    </p:spTree>
    <p:extLst>
      <p:ext uri="{BB962C8B-B14F-4D97-AF65-F5344CB8AC3E}">
        <p14:creationId xmlns:p14="http://schemas.microsoft.com/office/powerpoint/2010/main" val="269297949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pic>
        <p:nvPicPr>
          <p:cNvPr id="119" name="Google Shape;119;p3"/>
          <p:cNvPicPr preferRelativeResize="0"/>
          <p:nvPr/>
        </p:nvPicPr>
        <p:blipFill rotWithShape="1">
          <a:blip r:embed="rId3">
            <a:alphaModFix/>
          </a:blip>
          <a:srcRect b="619"/>
          <a:stretch/>
        </p:blipFill>
        <p:spPr>
          <a:xfrm rot="2700000">
            <a:off x="16270669" y="-98947"/>
            <a:ext cx="2072513" cy="2059669"/>
          </a:xfrm>
          <a:prstGeom prst="rect">
            <a:avLst/>
          </a:prstGeom>
          <a:noFill/>
          <a:ln>
            <a:noFill/>
          </a:ln>
        </p:spPr>
      </p:pic>
      <p:grpSp>
        <p:nvGrpSpPr>
          <p:cNvPr id="120" name="Google Shape;120;p3"/>
          <p:cNvGrpSpPr/>
          <p:nvPr/>
        </p:nvGrpSpPr>
        <p:grpSpPr>
          <a:xfrm>
            <a:off x="0" y="8843309"/>
            <a:ext cx="18287996" cy="3230764"/>
            <a:chOff x="0" y="-38100"/>
            <a:chExt cx="4816592" cy="850900"/>
          </a:xfrm>
        </p:grpSpPr>
        <p:sp>
          <p:nvSpPr>
            <p:cNvPr id="121" name="Google Shape;121;p3"/>
            <p:cNvSpPr/>
            <p:nvPr/>
          </p:nvSpPr>
          <p:spPr>
            <a:xfrm>
              <a:off x="0" y="0"/>
              <a:ext cx="4816592" cy="342131"/>
            </a:xfrm>
            <a:custGeom>
              <a:avLst/>
              <a:gdLst/>
              <a:ahLst/>
              <a:cxnLst/>
              <a:rect l="l" t="t" r="r" b="b"/>
              <a:pathLst>
                <a:path w="4816592" h="342131" extrusionOk="0">
                  <a:moveTo>
                    <a:pt x="0" y="0"/>
                  </a:moveTo>
                  <a:lnTo>
                    <a:pt x="4816592" y="0"/>
                  </a:lnTo>
                  <a:lnTo>
                    <a:pt x="4816592" y="342131"/>
                  </a:lnTo>
                  <a:lnTo>
                    <a:pt x="0" y="342131"/>
                  </a:lnTo>
                  <a:close/>
                </a:path>
              </a:pathLst>
            </a:custGeom>
            <a:solidFill>
              <a:srgbClr val="FEC099"/>
            </a:solidFill>
            <a:ln>
              <a:noFill/>
            </a:ln>
          </p:spPr>
        </p:sp>
        <p:sp>
          <p:nvSpPr>
            <p:cNvPr id="122" name="Google Shape;122;p3"/>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pic>
        <p:nvPicPr>
          <p:cNvPr id="123" name="Google Shape;123;p3"/>
          <p:cNvPicPr preferRelativeResize="0"/>
          <p:nvPr/>
        </p:nvPicPr>
        <p:blipFill rotWithShape="1">
          <a:blip r:embed="rId4">
            <a:alphaModFix/>
          </a:blip>
          <a:srcRect/>
          <a:stretch/>
        </p:blipFill>
        <p:spPr>
          <a:xfrm>
            <a:off x="107745" y="9061043"/>
            <a:ext cx="1716191" cy="1175659"/>
          </a:xfrm>
          <a:prstGeom prst="rect">
            <a:avLst/>
          </a:prstGeom>
          <a:noFill/>
          <a:ln>
            <a:noFill/>
          </a:ln>
        </p:spPr>
      </p:pic>
      <p:pic>
        <p:nvPicPr>
          <p:cNvPr id="124" name="Google Shape;124;p3"/>
          <p:cNvPicPr preferRelativeResize="0"/>
          <p:nvPr/>
        </p:nvPicPr>
        <p:blipFill rotWithShape="1">
          <a:blip r:embed="rId5">
            <a:alphaModFix/>
          </a:blip>
          <a:srcRect/>
          <a:stretch/>
        </p:blipFill>
        <p:spPr>
          <a:xfrm>
            <a:off x="15845978" y="7130810"/>
            <a:ext cx="2733798" cy="3538897"/>
          </a:xfrm>
          <a:prstGeom prst="rect">
            <a:avLst/>
          </a:prstGeom>
          <a:noFill/>
          <a:ln>
            <a:noFill/>
          </a:ln>
        </p:spPr>
      </p:pic>
      <p:sp>
        <p:nvSpPr>
          <p:cNvPr id="4" name="Google Shape;125;p3">
            <a:extLst>
              <a:ext uri="{FF2B5EF4-FFF2-40B4-BE49-F238E27FC236}">
                <a16:creationId xmlns:a16="http://schemas.microsoft.com/office/drawing/2014/main" id="{2487BFE2-9EC9-9052-3758-7EC47A13D17D}"/>
              </a:ext>
            </a:extLst>
          </p:cNvPr>
          <p:cNvSpPr txBox="1">
            <a:spLocks/>
          </p:cNvSpPr>
          <p:nvPr/>
        </p:nvSpPr>
        <p:spPr>
          <a:xfrm>
            <a:off x="4051250" y="359376"/>
            <a:ext cx="8229600" cy="1143000"/>
          </a:xfrm>
          <a:prstGeom prst="rect">
            <a:avLst/>
          </a:prstGeom>
          <a:noFill/>
          <a:ln>
            <a:noFill/>
          </a:ln>
        </p:spPr>
        <p:txBody>
          <a:bodyPr spcFirstLastPara="1" wrap="square" lIns="91425" tIns="45700" rIns="91425" bIns="45700" anchor="ctr" anchorCtr="0">
            <a:normAutofit fontScale="92500" lnSpcReduction="20000"/>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8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131445" indent="0">
              <a:buSzPct val="56250"/>
              <a:buNone/>
            </a:pPr>
            <a:r>
              <a:rPr lang="en-US" b="1" dirty="0"/>
              <a:t>Characteristics of Perfectly Competitive Firms</a:t>
            </a:r>
          </a:p>
        </p:txBody>
      </p:sp>
      <p:sp>
        <p:nvSpPr>
          <p:cNvPr id="5" name="Google Shape;126;p3">
            <a:extLst>
              <a:ext uri="{FF2B5EF4-FFF2-40B4-BE49-F238E27FC236}">
                <a16:creationId xmlns:a16="http://schemas.microsoft.com/office/drawing/2014/main" id="{B794DE41-8BA0-C4CA-4A50-471CB1EEF110}"/>
              </a:ext>
            </a:extLst>
          </p:cNvPr>
          <p:cNvSpPr txBox="1">
            <a:spLocks/>
          </p:cNvSpPr>
          <p:nvPr/>
        </p:nvSpPr>
        <p:spPr>
          <a:xfrm>
            <a:off x="4572000" y="2168650"/>
            <a:ext cx="8229600" cy="5733404"/>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100000"/>
              </a:lnSpc>
              <a:spcBef>
                <a:spcPts val="360"/>
              </a:spcBef>
              <a:spcAft>
                <a:spcPts val="0"/>
              </a:spcAft>
              <a:buClr>
                <a:schemeClr val="dk1"/>
              </a:buClr>
              <a:buSzPts val="1800"/>
              <a:buFont typeface="Arial"/>
              <a:buChar char="•"/>
              <a:defRPr sz="3200" b="0" i="0" u="none" strike="noStrike" cap="none">
                <a:solidFill>
                  <a:schemeClr val="dk1"/>
                </a:solidFill>
                <a:latin typeface="Calibri"/>
                <a:ea typeface="Calibri"/>
                <a:cs typeface="Calibri"/>
                <a:sym typeface="Calibri"/>
              </a:defRPr>
            </a:lvl1pPr>
            <a:lvl2pPr marL="914400" marR="0" lvl="1" indent="-342900" algn="l" rtl="0">
              <a:lnSpc>
                <a:spcPct val="100000"/>
              </a:lnSpc>
              <a:spcBef>
                <a:spcPts val="36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2pPr>
            <a:lvl3pPr marL="1371600" marR="0" lvl="2" indent="-342900" algn="l" rtl="0">
              <a:lnSpc>
                <a:spcPct val="100000"/>
              </a:lnSpc>
              <a:spcBef>
                <a:spcPts val="36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9pPr>
          </a:lstStyle>
          <a:p>
            <a:pPr marL="131445" indent="0">
              <a:buSzPct val="56250"/>
              <a:buNone/>
            </a:pPr>
            <a:r>
              <a:rPr lang="en-US" dirty="0"/>
              <a:t>Profit for Competitive Firms: π(q) = R(q) – C(q)</a:t>
            </a:r>
          </a:p>
          <a:p>
            <a:pPr marL="131445" indent="0">
              <a:buSzPct val="56250"/>
              <a:buNone/>
            </a:pPr>
            <a:endParaRPr lang="en-US" dirty="0"/>
          </a:p>
          <a:p>
            <a:pPr marL="131445" indent="0">
              <a:buSzPct val="56250"/>
              <a:buNone/>
            </a:pPr>
            <a:r>
              <a:rPr lang="en-US" b="1" dirty="0"/>
              <a:t>Output Decision:</a:t>
            </a:r>
          </a:p>
          <a:p>
            <a:pPr marL="588645" indent="-457200">
              <a:buSzPct val="56250"/>
            </a:pPr>
            <a:r>
              <a:rPr lang="en-US" dirty="0"/>
              <a:t>The profit of competitive firms is maximized when P=MR=MC</a:t>
            </a:r>
          </a:p>
          <a:p>
            <a:pPr marL="1045845" lvl="1" indent="-457200">
              <a:buSzPct val="56250"/>
            </a:pPr>
            <a:r>
              <a:rPr lang="en-US" dirty="0"/>
              <a:t>For competitive firms, the marginal revenue is equal to price</a:t>
            </a:r>
          </a:p>
          <a:p>
            <a:pPr marL="1045845" lvl="1" indent="-457200">
              <a:buSzPct val="56250"/>
            </a:pPr>
            <a:r>
              <a:rPr lang="en-US" dirty="0"/>
              <a:t>MR=MC is the level of output where marginal profits are zero (or when there is no further room for increasing profits by producing more).</a:t>
            </a:r>
          </a:p>
        </p:txBody>
      </p:sp>
    </p:spTree>
    <p:extLst>
      <p:ext uri="{BB962C8B-B14F-4D97-AF65-F5344CB8AC3E}">
        <p14:creationId xmlns:p14="http://schemas.microsoft.com/office/powerpoint/2010/main" val="347029960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pic>
        <p:nvPicPr>
          <p:cNvPr id="119" name="Google Shape;119;p3"/>
          <p:cNvPicPr preferRelativeResize="0"/>
          <p:nvPr/>
        </p:nvPicPr>
        <p:blipFill rotWithShape="1">
          <a:blip r:embed="rId3">
            <a:alphaModFix/>
          </a:blip>
          <a:srcRect b="619"/>
          <a:stretch/>
        </p:blipFill>
        <p:spPr>
          <a:xfrm rot="2700000">
            <a:off x="16270669" y="-98947"/>
            <a:ext cx="2072513" cy="2059669"/>
          </a:xfrm>
          <a:prstGeom prst="rect">
            <a:avLst/>
          </a:prstGeom>
          <a:noFill/>
          <a:ln>
            <a:noFill/>
          </a:ln>
        </p:spPr>
      </p:pic>
      <p:grpSp>
        <p:nvGrpSpPr>
          <p:cNvPr id="120" name="Google Shape;120;p3"/>
          <p:cNvGrpSpPr/>
          <p:nvPr/>
        </p:nvGrpSpPr>
        <p:grpSpPr>
          <a:xfrm>
            <a:off x="0" y="8843309"/>
            <a:ext cx="18287996" cy="3230764"/>
            <a:chOff x="0" y="-38100"/>
            <a:chExt cx="4816592" cy="850900"/>
          </a:xfrm>
        </p:grpSpPr>
        <p:sp>
          <p:nvSpPr>
            <p:cNvPr id="121" name="Google Shape;121;p3"/>
            <p:cNvSpPr/>
            <p:nvPr/>
          </p:nvSpPr>
          <p:spPr>
            <a:xfrm>
              <a:off x="0" y="0"/>
              <a:ext cx="4816592" cy="342131"/>
            </a:xfrm>
            <a:custGeom>
              <a:avLst/>
              <a:gdLst/>
              <a:ahLst/>
              <a:cxnLst/>
              <a:rect l="l" t="t" r="r" b="b"/>
              <a:pathLst>
                <a:path w="4816592" h="342131" extrusionOk="0">
                  <a:moveTo>
                    <a:pt x="0" y="0"/>
                  </a:moveTo>
                  <a:lnTo>
                    <a:pt x="4816592" y="0"/>
                  </a:lnTo>
                  <a:lnTo>
                    <a:pt x="4816592" y="342131"/>
                  </a:lnTo>
                  <a:lnTo>
                    <a:pt x="0" y="342131"/>
                  </a:lnTo>
                  <a:close/>
                </a:path>
              </a:pathLst>
            </a:custGeom>
            <a:solidFill>
              <a:srgbClr val="FEC099"/>
            </a:solidFill>
            <a:ln>
              <a:noFill/>
            </a:ln>
          </p:spPr>
        </p:sp>
        <p:sp>
          <p:nvSpPr>
            <p:cNvPr id="122" name="Google Shape;122;p3"/>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pic>
        <p:nvPicPr>
          <p:cNvPr id="123" name="Google Shape;123;p3"/>
          <p:cNvPicPr preferRelativeResize="0"/>
          <p:nvPr/>
        </p:nvPicPr>
        <p:blipFill rotWithShape="1">
          <a:blip r:embed="rId4">
            <a:alphaModFix/>
          </a:blip>
          <a:srcRect/>
          <a:stretch/>
        </p:blipFill>
        <p:spPr>
          <a:xfrm>
            <a:off x="107745" y="9061043"/>
            <a:ext cx="1716191" cy="1175659"/>
          </a:xfrm>
          <a:prstGeom prst="rect">
            <a:avLst/>
          </a:prstGeom>
          <a:noFill/>
          <a:ln>
            <a:noFill/>
          </a:ln>
        </p:spPr>
      </p:pic>
      <p:pic>
        <p:nvPicPr>
          <p:cNvPr id="124" name="Google Shape;124;p3"/>
          <p:cNvPicPr preferRelativeResize="0"/>
          <p:nvPr/>
        </p:nvPicPr>
        <p:blipFill rotWithShape="1">
          <a:blip r:embed="rId5">
            <a:alphaModFix/>
          </a:blip>
          <a:srcRect/>
          <a:stretch/>
        </p:blipFill>
        <p:spPr>
          <a:xfrm>
            <a:off x="15845978" y="7130810"/>
            <a:ext cx="2733798" cy="3538897"/>
          </a:xfrm>
          <a:prstGeom prst="rect">
            <a:avLst/>
          </a:prstGeom>
          <a:noFill/>
          <a:ln>
            <a:noFill/>
          </a:ln>
        </p:spPr>
      </p:pic>
      <p:sp>
        <p:nvSpPr>
          <p:cNvPr id="4" name="Google Shape;125;p3">
            <a:extLst>
              <a:ext uri="{FF2B5EF4-FFF2-40B4-BE49-F238E27FC236}">
                <a16:creationId xmlns:a16="http://schemas.microsoft.com/office/drawing/2014/main" id="{2487BFE2-9EC9-9052-3758-7EC47A13D17D}"/>
              </a:ext>
            </a:extLst>
          </p:cNvPr>
          <p:cNvSpPr txBox="1">
            <a:spLocks/>
          </p:cNvSpPr>
          <p:nvPr/>
        </p:nvSpPr>
        <p:spPr>
          <a:xfrm>
            <a:off x="4051250" y="359376"/>
            <a:ext cx="8229600" cy="1143000"/>
          </a:xfrm>
          <a:prstGeom prst="rect">
            <a:avLst/>
          </a:prstGeom>
          <a:noFill/>
          <a:ln>
            <a:noFill/>
          </a:ln>
        </p:spPr>
        <p:txBody>
          <a:bodyPr spcFirstLastPara="1" wrap="square" lIns="91425" tIns="45700" rIns="91425" bIns="45700" anchor="ctr" anchorCtr="0">
            <a:normAutofit fontScale="92500" lnSpcReduction="20000"/>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8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131445" indent="0">
              <a:buSzPct val="56250"/>
              <a:buNone/>
            </a:pPr>
            <a:r>
              <a:rPr lang="en-US" b="1" dirty="0"/>
              <a:t>Characteristics of Perfectly Competitive Firms</a:t>
            </a:r>
          </a:p>
        </p:txBody>
      </p:sp>
      <p:pic>
        <p:nvPicPr>
          <p:cNvPr id="3" name="Picture 2">
            <a:extLst>
              <a:ext uri="{FF2B5EF4-FFF2-40B4-BE49-F238E27FC236}">
                <a16:creationId xmlns:a16="http://schemas.microsoft.com/office/drawing/2014/main" id="{4A2E0F83-0888-86AF-6218-F57C1B0052F9}"/>
              </a:ext>
            </a:extLst>
          </p:cNvPr>
          <p:cNvPicPr>
            <a:picLocks noChangeAspect="1"/>
          </p:cNvPicPr>
          <p:nvPr/>
        </p:nvPicPr>
        <p:blipFill>
          <a:blip r:embed="rId6"/>
          <a:stretch>
            <a:fillRect/>
          </a:stretch>
        </p:blipFill>
        <p:spPr>
          <a:xfrm>
            <a:off x="3461649" y="1473033"/>
            <a:ext cx="9408802" cy="7340933"/>
          </a:xfrm>
          <a:prstGeom prst="rect">
            <a:avLst/>
          </a:prstGeom>
        </p:spPr>
      </p:pic>
    </p:spTree>
    <p:extLst>
      <p:ext uri="{BB962C8B-B14F-4D97-AF65-F5344CB8AC3E}">
        <p14:creationId xmlns:p14="http://schemas.microsoft.com/office/powerpoint/2010/main" val="193649160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pic>
        <p:nvPicPr>
          <p:cNvPr id="119" name="Google Shape;119;p3"/>
          <p:cNvPicPr preferRelativeResize="0"/>
          <p:nvPr/>
        </p:nvPicPr>
        <p:blipFill rotWithShape="1">
          <a:blip r:embed="rId3">
            <a:alphaModFix/>
          </a:blip>
          <a:srcRect b="619"/>
          <a:stretch/>
        </p:blipFill>
        <p:spPr>
          <a:xfrm rot="2700000">
            <a:off x="16270669" y="-98947"/>
            <a:ext cx="2072513" cy="2059669"/>
          </a:xfrm>
          <a:prstGeom prst="rect">
            <a:avLst/>
          </a:prstGeom>
          <a:noFill/>
          <a:ln>
            <a:noFill/>
          </a:ln>
        </p:spPr>
      </p:pic>
      <p:grpSp>
        <p:nvGrpSpPr>
          <p:cNvPr id="120" name="Google Shape;120;p3"/>
          <p:cNvGrpSpPr/>
          <p:nvPr/>
        </p:nvGrpSpPr>
        <p:grpSpPr>
          <a:xfrm>
            <a:off x="0" y="8843309"/>
            <a:ext cx="18287996" cy="3230764"/>
            <a:chOff x="0" y="-38100"/>
            <a:chExt cx="4816592" cy="850900"/>
          </a:xfrm>
        </p:grpSpPr>
        <p:sp>
          <p:nvSpPr>
            <p:cNvPr id="121" name="Google Shape;121;p3"/>
            <p:cNvSpPr/>
            <p:nvPr/>
          </p:nvSpPr>
          <p:spPr>
            <a:xfrm>
              <a:off x="0" y="0"/>
              <a:ext cx="4816592" cy="342131"/>
            </a:xfrm>
            <a:custGeom>
              <a:avLst/>
              <a:gdLst/>
              <a:ahLst/>
              <a:cxnLst/>
              <a:rect l="l" t="t" r="r" b="b"/>
              <a:pathLst>
                <a:path w="4816592" h="342131" extrusionOk="0">
                  <a:moveTo>
                    <a:pt x="0" y="0"/>
                  </a:moveTo>
                  <a:lnTo>
                    <a:pt x="4816592" y="0"/>
                  </a:lnTo>
                  <a:lnTo>
                    <a:pt x="4816592" y="342131"/>
                  </a:lnTo>
                  <a:lnTo>
                    <a:pt x="0" y="342131"/>
                  </a:lnTo>
                  <a:close/>
                </a:path>
              </a:pathLst>
            </a:custGeom>
            <a:solidFill>
              <a:srgbClr val="FEC099"/>
            </a:solidFill>
            <a:ln>
              <a:noFill/>
            </a:ln>
          </p:spPr>
        </p:sp>
        <p:sp>
          <p:nvSpPr>
            <p:cNvPr id="122" name="Google Shape;122;p3"/>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pic>
        <p:nvPicPr>
          <p:cNvPr id="123" name="Google Shape;123;p3"/>
          <p:cNvPicPr preferRelativeResize="0"/>
          <p:nvPr/>
        </p:nvPicPr>
        <p:blipFill rotWithShape="1">
          <a:blip r:embed="rId4">
            <a:alphaModFix/>
          </a:blip>
          <a:srcRect/>
          <a:stretch/>
        </p:blipFill>
        <p:spPr>
          <a:xfrm>
            <a:off x="107745" y="9061043"/>
            <a:ext cx="1716191" cy="1175659"/>
          </a:xfrm>
          <a:prstGeom prst="rect">
            <a:avLst/>
          </a:prstGeom>
          <a:noFill/>
          <a:ln>
            <a:noFill/>
          </a:ln>
        </p:spPr>
      </p:pic>
      <p:pic>
        <p:nvPicPr>
          <p:cNvPr id="124" name="Google Shape;124;p3"/>
          <p:cNvPicPr preferRelativeResize="0"/>
          <p:nvPr/>
        </p:nvPicPr>
        <p:blipFill rotWithShape="1">
          <a:blip r:embed="rId5">
            <a:alphaModFix/>
          </a:blip>
          <a:srcRect/>
          <a:stretch/>
        </p:blipFill>
        <p:spPr>
          <a:xfrm>
            <a:off x="15845978" y="7130810"/>
            <a:ext cx="2733798" cy="3538897"/>
          </a:xfrm>
          <a:prstGeom prst="rect">
            <a:avLst/>
          </a:prstGeom>
          <a:noFill/>
          <a:ln>
            <a:noFill/>
          </a:ln>
        </p:spPr>
      </p:pic>
      <p:sp>
        <p:nvSpPr>
          <p:cNvPr id="4" name="Google Shape;125;p3">
            <a:extLst>
              <a:ext uri="{FF2B5EF4-FFF2-40B4-BE49-F238E27FC236}">
                <a16:creationId xmlns:a16="http://schemas.microsoft.com/office/drawing/2014/main" id="{2487BFE2-9EC9-9052-3758-7EC47A13D17D}"/>
              </a:ext>
            </a:extLst>
          </p:cNvPr>
          <p:cNvSpPr txBox="1">
            <a:spLocks/>
          </p:cNvSpPr>
          <p:nvPr/>
        </p:nvSpPr>
        <p:spPr>
          <a:xfrm>
            <a:off x="4051250" y="359376"/>
            <a:ext cx="8229600" cy="1143000"/>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8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131445" indent="0">
              <a:buSzPct val="56250"/>
              <a:buNone/>
            </a:pPr>
            <a:r>
              <a:rPr lang="en-US" b="1" dirty="0"/>
              <a:t>Short Run Shutdown Decision</a:t>
            </a:r>
          </a:p>
        </p:txBody>
      </p:sp>
      <p:sp>
        <p:nvSpPr>
          <p:cNvPr id="5" name="Google Shape;126;p3">
            <a:extLst>
              <a:ext uri="{FF2B5EF4-FFF2-40B4-BE49-F238E27FC236}">
                <a16:creationId xmlns:a16="http://schemas.microsoft.com/office/drawing/2014/main" id="{B794DE41-8BA0-C4CA-4A50-471CB1EEF110}"/>
              </a:ext>
            </a:extLst>
          </p:cNvPr>
          <p:cNvSpPr txBox="1">
            <a:spLocks/>
          </p:cNvSpPr>
          <p:nvPr/>
        </p:nvSpPr>
        <p:spPr>
          <a:xfrm>
            <a:off x="4572000" y="2168650"/>
            <a:ext cx="8229600" cy="5733404"/>
          </a:xfrm>
          <a:prstGeom prst="rect">
            <a:avLst/>
          </a:prstGeom>
          <a:noFill/>
          <a:ln>
            <a:noFill/>
          </a:ln>
        </p:spPr>
        <p:txBody>
          <a:bodyPr spcFirstLastPara="1" wrap="square" lIns="91425" tIns="45700" rIns="91425" bIns="45700" anchor="t" anchorCtr="0">
            <a:normAutofit fontScale="85000" lnSpcReduction="20000"/>
          </a:bodyPr>
          <a:lstStyle>
            <a:defPPr marR="0" lvl="0" algn="l" rtl="0">
              <a:lnSpc>
                <a:spcPct val="100000"/>
              </a:lnSpc>
              <a:spcBef>
                <a:spcPts val="0"/>
              </a:spcBef>
              <a:spcAft>
                <a:spcPts val="0"/>
              </a:spcAft>
            </a:defPPr>
            <a:lvl1pPr marL="457200" marR="0" lvl="0" indent="-342900" algn="l" rtl="0">
              <a:lnSpc>
                <a:spcPct val="100000"/>
              </a:lnSpc>
              <a:spcBef>
                <a:spcPts val="360"/>
              </a:spcBef>
              <a:spcAft>
                <a:spcPts val="0"/>
              </a:spcAft>
              <a:buClr>
                <a:schemeClr val="dk1"/>
              </a:buClr>
              <a:buSzPts val="1800"/>
              <a:buFont typeface="Arial"/>
              <a:buChar char="•"/>
              <a:defRPr sz="3200" b="0" i="0" u="none" strike="noStrike" cap="none">
                <a:solidFill>
                  <a:schemeClr val="dk1"/>
                </a:solidFill>
                <a:latin typeface="Calibri"/>
                <a:ea typeface="Calibri"/>
                <a:cs typeface="Calibri"/>
                <a:sym typeface="Calibri"/>
              </a:defRPr>
            </a:lvl1pPr>
            <a:lvl2pPr marL="914400" marR="0" lvl="1" indent="-342900" algn="l" rtl="0">
              <a:lnSpc>
                <a:spcPct val="100000"/>
              </a:lnSpc>
              <a:spcBef>
                <a:spcPts val="36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2pPr>
            <a:lvl3pPr marL="1371600" marR="0" lvl="2" indent="-342900" algn="l" rtl="0">
              <a:lnSpc>
                <a:spcPct val="100000"/>
              </a:lnSpc>
              <a:spcBef>
                <a:spcPts val="36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9pPr>
          </a:lstStyle>
          <a:p>
            <a:pPr marL="131445" indent="0">
              <a:buSzPct val="56250"/>
              <a:buNone/>
            </a:pPr>
            <a:r>
              <a:rPr lang="en-US" u="sng" dirty="0"/>
              <a:t>If P &gt; AVC, a firm will still produce even if it is experiencing a loss</a:t>
            </a:r>
          </a:p>
          <a:p>
            <a:pPr marL="588645" indent="-457200">
              <a:buSzPct val="56250"/>
            </a:pPr>
            <a:r>
              <a:rPr lang="en-US" dirty="0"/>
              <a:t>This is because firms can reduce their losses by producing more when P &gt; AVC</a:t>
            </a:r>
          </a:p>
          <a:p>
            <a:pPr marL="588645" indent="-457200">
              <a:buSzPct val="56250"/>
            </a:pPr>
            <a:r>
              <a:rPr lang="en-US" dirty="0"/>
              <a:t>Revenue can cover all of VC and a portion of FC. As a result, by producing, the firm’s loss &lt; FC</a:t>
            </a:r>
          </a:p>
          <a:p>
            <a:pPr marL="588645" indent="-457200">
              <a:buSzPct val="56250"/>
            </a:pPr>
            <a:r>
              <a:rPr lang="en-US" dirty="0"/>
              <a:t>In the short run, firms can avoid variable costs (VC) such as labor costs by shutting down, but not the (sunk) fixed costs (such as rent)</a:t>
            </a:r>
          </a:p>
          <a:p>
            <a:pPr marL="131445" indent="0">
              <a:buSzPct val="56250"/>
              <a:buNone/>
            </a:pPr>
            <a:endParaRPr lang="en-US" dirty="0"/>
          </a:p>
          <a:p>
            <a:pPr marL="131445" indent="0">
              <a:buSzPct val="56250"/>
              <a:buNone/>
            </a:pPr>
            <a:r>
              <a:rPr lang="en-US" u="sng" dirty="0"/>
              <a:t>If P &lt; AVC, the firm will shut down</a:t>
            </a:r>
          </a:p>
          <a:p>
            <a:pPr marL="588645" indent="-457200">
              <a:buSzPct val="56250"/>
            </a:pPr>
            <a:r>
              <a:rPr lang="en-US" dirty="0"/>
              <a:t>In this case, the firm cannot cover even its VC. By producing, the loss becomes greater than FC</a:t>
            </a:r>
          </a:p>
          <a:p>
            <a:pPr marL="588645" indent="-457200">
              <a:buSzPct val="56250"/>
            </a:pPr>
            <a:r>
              <a:rPr lang="en-US" dirty="0"/>
              <a:t>If it shuts down, then the firm’s loss is limited to its FC</a:t>
            </a:r>
          </a:p>
        </p:txBody>
      </p:sp>
    </p:spTree>
    <p:extLst>
      <p:ext uri="{BB962C8B-B14F-4D97-AF65-F5344CB8AC3E}">
        <p14:creationId xmlns:p14="http://schemas.microsoft.com/office/powerpoint/2010/main" val="14515055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pic>
        <p:nvPicPr>
          <p:cNvPr id="119" name="Google Shape;119;p3"/>
          <p:cNvPicPr preferRelativeResize="0"/>
          <p:nvPr/>
        </p:nvPicPr>
        <p:blipFill rotWithShape="1">
          <a:blip r:embed="rId3">
            <a:alphaModFix/>
          </a:blip>
          <a:srcRect b="619"/>
          <a:stretch/>
        </p:blipFill>
        <p:spPr>
          <a:xfrm rot="2700000">
            <a:off x="16270669" y="-98947"/>
            <a:ext cx="2072513" cy="2059669"/>
          </a:xfrm>
          <a:prstGeom prst="rect">
            <a:avLst/>
          </a:prstGeom>
          <a:noFill/>
          <a:ln>
            <a:noFill/>
          </a:ln>
        </p:spPr>
      </p:pic>
      <p:grpSp>
        <p:nvGrpSpPr>
          <p:cNvPr id="120" name="Google Shape;120;p3"/>
          <p:cNvGrpSpPr/>
          <p:nvPr/>
        </p:nvGrpSpPr>
        <p:grpSpPr>
          <a:xfrm>
            <a:off x="0" y="8843309"/>
            <a:ext cx="18287996" cy="3230764"/>
            <a:chOff x="0" y="-38100"/>
            <a:chExt cx="4816592" cy="850900"/>
          </a:xfrm>
        </p:grpSpPr>
        <p:sp>
          <p:nvSpPr>
            <p:cNvPr id="121" name="Google Shape;121;p3"/>
            <p:cNvSpPr/>
            <p:nvPr/>
          </p:nvSpPr>
          <p:spPr>
            <a:xfrm>
              <a:off x="0" y="0"/>
              <a:ext cx="4816592" cy="342131"/>
            </a:xfrm>
            <a:custGeom>
              <a:avLst/>
              <a:gdLst/>
              <a:ahLst/>
              <a:cxnLst/>
              <a:rect l="l" t="t" r="r" b="b"/>
              <a:pathLst>
                <a:path w="4816592" h="342131" extrusionOk="0">
                  <a:moveTo>
                    <a:pt x="0" y="0"/>
                  </a:moveTo>
                  <a:lnTo>
                    <a:pt x="4816592" y="0"/>
                  </a:lnTo>
                  <a:lnTo>
                    <a:pt x="4816592" y="342131"/>
                  </a:lnTo>
                  <a:lnTo>
                    <a:pt x="0" y="342131"/>
                  </a:lnTo>
                  <a:close/>
                </a:path>
              </a:pathLst>
            </a:custGeom>
            <a:solidFill>
              <a:srgbClr val="FEC099"/>
            </a:solidFill>
            <a:ln>
              <a:noFill/>
            </a:ln>
          </p:spPr>
        </p:sp>
        <p:sp>
          <p:nvSpPr>
            <p:cNvPr id="122" name="Google Shape;122;p3"/>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pic>
        <p:nvPicPr>
          <p:cNvPr id="123" name="Google Shape;123;p3"/>
          <p:cNvPicPr preferRelativeResize="0"/>
          <p:nvPr/>
        </p:nvPicPr>
        <p:blipFill rotWithShape="1">
          <a:blip r:embed="rId4">
            <a:alphaModFix/>
          </a:blip>
          <a:srcRect/>
          <a:stretch/>
        </p:blipFill>
        <p:spPr>
          <a:xfrm>
            <a:off x="107745" y="9061043"/>
            <a:ext cx="1716191" cy="1175659"/>
          </a:xfrm>
          <a:prstGeom prst="rect">
            <a:avLst/>
          </a:prstGeom>
          <a:noFill/>
          <a:ln>
            <a:noFill/>
          </a:ln>
        </p:spPr>
      </p:pic>
      <p:pic>
        <p:nvPicPr>
          <p:cNvPr id="124" name="Google Shape;124;p3"/>
          <p:cNvPicPr preferRelativeResize="0"/>
          <p:nvPr/>
        </p:nvPicPr>
        <p:blipFill rotWithShape="1">
          <a:blip r:embed="rId5">
            <a:alphaModFix/>
          </a:blip>
          <a:srcRect/>
          <a:stretch/>
        </p:blipFill>
        <p:spPr>
          <a:xfrm>
            <a:off x="15845978" y="7130810"/>
            <a:ext cx="2733798" cy="3538897"/>
          </a:xfrm>
          <a:prstGeom prst="rect">
            <a:avLst/>
          </a:prstGeom>
          <a:noFill/>
          <a:ln>
            <a:noFill/>
          </a:ln>
        </p:spPr>
      </p:pic>
      <p:sp>
        <p:nvSpPr>
          <p:cNvPr id="4" name="Google Shape;125;p3">
            <a:extLst>
              <a:ext uri="{FF2B5EF4-FFF2-40B4-BE49-F238E27FC236}">
                <a16:creationId xmlns:a16="http://schemas.microsoft.com/office/drawing/2014/main" id="{2487BFE2-9EC9-9052-3758-7EC47A13D17D}"/>
              </a:ext>
            </a:extLst>
          </p:cNvPr>
          <p:cNvSpPr txBox="1">
            <a:spLocks/>
          </p:cNvSpPr>
          <p:nvPr/>
        </p:nvSpPr>
        <p:spPr>
          <a:xfrm>
            <a:off x="4051250" y="359376"/>
            <a:ext cx="8229600" cy="1143000"/>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8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131445" indent="0">
              <a:buSzPct val="56250"/>
              <a:buNone/>
            </a:pPr>
            <a:r>
              <a:rPr lang="en-US" b="1" dirty="0"/>
              <a:t>Long Run Shutdown Decision</a:t>
            </a:r>
          </a:p>
        </p:txBody>
      </p:sp>
      <p:sp>
        <p:nvSpPr>
          <p:cNvPr id="5" name="Google Shape;126;p3">
            <a:extLst>
              <a:ext uri="{FF2B5EF4-FFF2-40B4-BE49-F238E27FC236}">
                <a16:creationId xmlns:a16="http://schemas.microsoft.com/office/drawing/2014/main" id="{B794DE41-8BA0-C4CA-4A50-471CB1EEF110}"/>
              </a:ext>
            </a:extLst>
          </p:cNvPr>
          <p:cNvSpPr txBox="1">
            <a:spLocks/>
          </p:cNvSpPr>
          <p:nvPr/>
        </p:nvSpPr>
        <p:spPr>
          <a:xfrm>
            <a:off x="4572000" y="2168650"/>
            <a:ext cx="8229600" cy="5733404"/>
          </a:xfrm>
          <a:prstGeom prst="rect">
            <a:avLst/>
          </a:prstGeom>
          <a:noFill/>
          <a:ln>
            <a:noFill/>
          </a:ln>
        </p:spPr>
        <p:txBody>
          <a:bodyPr spcFirstLastPara="1" wrap="square" lIns="91425" tIns="45700" rIns="91425" bIns="45700" anchor="t" anchorCtr="0">
            <a:normAutofit fontScale="92500" lnSpcReduction="10000"/>
          </a:bodyPr>
          <a:lstStyle>
            <a:defPPr marR="0" lvl="0" algn="l" rtl="0">
              <a:lnSpc>
                <a:spcPct val="100000"/>
              </a:lnSpc>
              <a:spcBef>
                <a:spcPts val="0"/>
              </a:spcBef>
              <a:spcAft>
                <a:spcPts val="0"/>
              </a:spcAft>
            </a:defPPr>
            <a:lvl1pPr marL="457200" marR="0" lvl="0" indent="-342900" algn="l" rtl="0">
              <a:lnSpc>
                <a:spcPct val="100000"/>
              </a:lnSpc>
              <a:spcBef>
                <a:spcPts val="360"/>
              </a:spcBef>
              <a:spcAft>
                <a:spcPts val="0"/>
              </a:spcAft>
              <a:buClr>
                <a:schemeClr val="dk1"/>
              </a:buClr>
              <a:buSzPts val="1800"/>
              <a:buFont typeface="Arial"/>
              <a:buChar char="•"/>
              <a:defRPr sz="3200" b="0" i="0" u="none" strike="noStrike" cap="none">
                <a:solidFill>
                  <a:schemeClr val="dk1"/>
                </a:solidFill>
                <a:latin typeface="Calibri"/>
                <a:ea typeface="Calibri"/>
                <a:cs typeface="Calibri"/>
                <a:sym typeface="Calibri"/>
              </a:defRPr>
            </a:lvl1pPr>
            <a:lvl2pPr marL="914400" marR="0" lvl="1" indent="-342900" algn="l" rtl="0">
              <a:lnSpc>
                <a:spcPct val="100000"/>
              </a:lnSpc>
              <a:spcBef>
                <a:spcPts val="36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2pPr>
            <a:lvl3pPr marL="1371600" marR="0" lvl="2" indent="-342900" algn="l" rtl="0">
              <a:lnSpc>
                <a:spcPct val="100000"/>
              </a:lnSpc>
              <a:spcBef>
                <a:spcPts val="36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9pPr>
          </a:lstStyle>
          <a:p>
            <a:pPr marL="588645" indent="-457200">
              <a:buSzPct val="56250"/>
            </a:pPr>
            <a:r>
              <a:rPr lang="en-US" dirty="0"/>
              <a:t>In the long run, all costs (FC and VC) are avoidable</a:t>
            </a:r>
          </a:p>
          <a:p>
            <a:pPr marL="588645" indent="-457200">
              <a:buSzPct val="56250"/>
            </a:pPr>
            <a:r>
              <a:rPr lang="en-US" dirty="0"/>
              <a:t>If P &lt; ATC, then the firm will shut down</a:t>
            </a:r>
          </a:p>
          <a:p>
            <a:pPr marL="588645" indent="-457200">
              <a:buSzPct val="56250"/>
            </a:pPr>
            <a:r>
              <a:rPr lang="en-US" dirty="0"/>
              <a:t>If P &gt; ATC, then the firm will continue to produce</a:t>
            </a:r>
          </a:p>
          <a:p>
            <a:pPr marL="131445" indent="0">
              <a:buSzPct val="56250"/>
              <a:buNone/>
            </a:pPr>
            <a:endParaRPr lang="en-US" dirty="0"/>
          </a:p>
          <a:p>
            <a:pPr marL="131445" indent="0">
              <a:buSzPct val="56250"/>
              <a:buNone/>
            </a:pPr>
            <a:r>
              <a:rPr lang="en-US" b="1" dirty="0"/>
              <a:t>The Short Run Supply Curve</a:t>
            </a:r>
          </a:p>
          <a:p>
            <a:pPr marL="588645" indent="-457200">
              <a:buSzPct val="56250"/>
            </a:pPr>
            <a:r>
              <a:rPr lang="en-US" dirty="0"/>
              <a:t>The short run supply curve is the MC above the minimum AVC</a:t>
            </a:r>
          </a:p>
          <a:p>
            <a:pPr marL="1045845" lvl="1" indent="-457200">
              <a:buSzPct val="56250"/>
            </a:pPr>
            <a:r>
              <a:rPr lang="en-US" dirty="0"/>
              <a:t>Firms won’t supply when MC &lt; AVC for the same reason why firms shutdown when P &lt; AVC;</a:t>
            </a:r>
          </a:p>
          <a:p>
            <a:pPr marL="1045845" lvl="1" indent="-457200">
              <a:buSzPct val="56250"/>
            </a:pPr>
            <a:r>
              <a:rPr lang="en-US" dirty="0"/>
              <a:t>producing below the minimum of AVC increases firm’s losses.</a:t>
            </a:r>
          </a:p>
          <a:p>
            <a:pPr marL="131445" indent="0">
              <a:buSzPct val="56250"/>
              <a:buNone/>
            </a:pPr>
            <a:endParaRPr lang="en-US" dirty="0"/>
          </a:p>
        </p:txBody>
      </p:sp>
    </p:spTree>
    <p:extLst>
      <p:ext uri="{BB962C8B-B14F-4D97-AF65-F5344CB8AC3E}">
        <p14:creationId xmlns:p14="http://schemas.microsoft.com/office/powerpoint/2010/main" val="40170545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pic>
        <p:nvPicPr>
          <p:cNvPr id="119" name="Google Shape;119;p3"/>
          <p:cNvPicPr preferRelativeResize="0"/>
          <p:nvPr/>
        </p:nvPicPr>
        <p:blipFill rotWithShape="1">
          <a:blip r:embed="rId3">
            <a:alphaModFix/>
          </a:blip>
          <a:srcRect b="619"/>
          <a:stretch/>
        </p:blipFill>
        <p:spPr>
          <a:xfrm rot="2700000">
            <a:off x="16270669" y="-98947"/>
            <a:ext cx="2072513" cy="2059669"/>
          </a:xfrm>
          <a:prstGeom prst="rect">
            <a:avLst/>
          </a:prstGeom>
          <a:noFill/>
          <a:ln>
            <a:noFill/>
          </a:ln>
        </p:spPr>
      </p:pic>
      <p:grpSp>
        <p:nvGrpSpPr>
          <p:cNvPr id="120" name="Google Shape;120;p3"/>
          <p:cNvGrpSpPr/>
          <p:nvPr/>
        </p:nvGrpSpPr>
        <p:grpSpPr>
          <a:xfrm>
            <a:off x="0" y="8843309"/>
            <a:ext cx="18287996" cy="3230764"/>
            <a:chOff x="0" y="-38100"/>
            <a:chExt cx="4816592" cy="850900"/>
          </a:xfrm>
        </p:grpSpPr>
        <p:sp>
          <p:nvSpPr>
            <p:cNvPr id="121" name="Google Shape;121;p3"/>
            <p:cNvSpPr/>
            <p:nvPr/>
          </p:nvSpPr>
          <p:spPr>
            <a:xfrm>
              <a:off x="0" y="0"/>
              <a:ext cx="4816592" cy="342131"/>
            </a:xfrm>
            <a:custGeom>
              <a:avLst/>
              <a:gdLst/>
              <a:ahLst/>
              <a:cxnLst/>
              <a:rect l="l" t="t" r="r" b="b"/>
              <a:pathLst>
                <a:path w="4816592" h="342131" extrusionOk="0">
                  <a:moveTo>
                    <a:pt x="0" y="0"/>
                  </a:moveTo>
                  <a:lnTo>
                    <a:pt x="4816592" y="0"/>
                  </a:lnTo>
                  <a:lnTo>
                    <a:pt x="4816592" y="342131"/>
                  </a:lnTo>
                  <a:lnTo>
                    <a:pt x="0" y="342131"/>
                  </a:lnTo>
                  <a:close/>
                </a:path>
              </a:pathLst>
            </a:custGeom>
            <a:solidFill>
              <a:srgbClr val="FEC099"/>
            </a:solidFill>
            <a:ln>
              <a:noFill/>
            </a:ln>
          </p:spPr>
        </p:sp>
        <p:sp>
          <p:nvSpPr>
            <p:cNvPr id="122" name="Google Shape;122;p3"/>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pic>
        <p:nvPicPr>
          <p:cNvPr id="123" name="Google Shape;123;p3"/>
          <p:cNvPicPr preferRelativeResize="0"/>
          <p:nvPr/>
        </p:nvPicPr>
        <p:blipFill rotWithShape="1">
          <a:blip r:embed="rId4">
            <a:alphaModFix/>
          </a:blip>
          <a:srcRect/>
          <a:stretch/>
        </p:blipFill>
        <p:spPr>
          <a:xfrm>
            <a:off x="107745" y="9061043"/>
            <a:ext cx="1716191" cy="1175659"/>
          </a:xfrm>
          <a:prstGeom prst="rect">
            <a:avLst/>
          </a:prstGeom>
          <a:noFill/>
          <a:ln>
            <a:noFill/>
          </a:ln>
        </p:spPr>
      </p:pic>
      <p:pic>
        <p:nvPicPr>
          <p:cNvPr id="124" name="Google Shape;124;p3"/>
          <p:cNvPicPr preferRelativeResize="0"/>
          <p:nvPr/>
        </p:nvPicPr>
        <p:blipFill rotWithShape="1">
          <a:blip r:embed="rId5">
            <a:alphaModFix/>
          </a:blip>
          <a:srcRect/>
          <a:stretch/>
        </p:blipFill>
        <p:spPr>
          <a:xfrm>
            <a:off x="15845978" y="7130810"/>
            <a:ext cx="2733798" cy="3538897"/>
          </a:xfrm>
          <a:prstGeom prst="rect">
            <a:avLst/>
          </a:prstGeom>
          <a:noFill/>
          <a:ln>
            <a:noFill/>
          </a:ln>
        </p:spPr>
      </p:pic>
      <p:sp>
        <p:nvSpPr>
          <p:cNvPr id="125" name="Google Shape;125;p3"/>
          <p:cNvSpPr txBox="1">
            <a:spLocks noGrp="1"/>
          </p:cNvSpPr>
          <p:nvPr>
            <p:ph type="title"/>
          </p:nvPr>
        </p:nvSpPr>
        <p:spPr>
          <a:xfrm>
            <a:off x="4051250" y="359376"/>
            <a:ext cx="8229600" cy="11430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US" b="1" dirty="0"/>
              <a:t>Economic Theory</a:t>
            </a:r>
            <a:endParaRPr b="1" dirty="0"/>
          </a:p>
        </p:txBody>
      </p:sp>
      <p:sp>
        <p:nvSpPr>
          <p:cNvPr id="126" name="Google Shape;126;p3"/>
          <p:cNvSpPr txBox="1">
            <a:spLocks noGrp="1"/>
          </p:cNvSpPr>
          <p:nvPr>
            <p:ph type="body" idx="1"/>
          </p:nvPr>
        </p:nvSpPr>
        <p:spPr>
          <a:xfrm>
            <a:off x="4572000" y="2168650"/>
            <a:ext cx="8229600" cy="6761400"/>
          </a:xfrm>
          <a:prstGeom prst="rect">
            <a:avLst/>
          </a:prstGeom>
        </p:spPr>
        <p:txBody>
          <a:bodyPr spcFirstLastPara="1" wrap="square" lIns="91425" tIns="45700" rIns="91425" bIns="45700" anchor="t" anchorCtr="0">
            <a:normAutofit/>
          </a:bodyPr>
          <a:lstStyle/>
          <a:p>
            <a:pPr marL="457200" lvl="0" indent="-325755" algn="l" rtl="0">
              <a:spcBef>
                <a:spcPts val="360"/>
              </a:spcBef>
              <a:spcAft>
                <a:spcPts val="0"/>
              </a:spcAft>
              <a:buSzPct val="56250"/>
              <a:buChar char="●"/>
            </a:pPr>
            <a:r>
              <a:rPr lang="en-US" dirty="0"/>
              <a:t>An economic theory refers to the development and use of a model to test hypotheses and form explanations for some phenomenon</a:t>
            </a:r>
            <a:br>
              <a:rPr lang="en-US" dirty="0"/>
            </a:br>
            <a:endParaRPr lang="en-US" dirty="0"/>
          </a:p>
          <a:p>
            <a:pPr marL="457200" lvl="0" indent="-325755" algn="l" rtl="0">
              <a:spcBef>
                <a:spcPts val="360"/>
              </a:spcBef>
              <a:spcAft>
                <a:spcPts val="0"/>
              </a:spcAft>
              <a:buSzPct val="56250"/>
              <a:buChar char="●"/>
            </a:pPr>
            <a:r>
              <a:rPr lang="en-US" dirty="0"/>
              <a:t>Useful theories are testable; i.e., if the price of a good increases, the quantity demanded of that product falls</a:t>
            </a:r>
            <a:br>
              <a:rPr lang="en-US" dirty="0"/>
            </a:br>
            <a:endParaRPr lang="en-US" dirty="0"/>
          </a:p>
          <a:p>
            <a:pPr marL="457200" lvl="0" indent="-325755" algn="l" rtl="0">
              <a:spcBef>
                <a:spcPts val="360"/>
              </a:spcBef>
              <a:spcAft>
                <a:spcPts val="0"/>
              </a:spcAft>
              <a:buSzPct val="56250"/>
              <a:buChar char="●"/>
            </a:pPr>
            <a:r>
              <a:rPr lang="en-US" dirty="0"/>
              <a:t>Not useful </a:t>
            </a:r>
            <a:r>
              <a:rPr lang="en-US" dirty="0">
                <a:sym typeface="Wingdings" panose="05000000000000000000" pitchFamily="2" charset="2"/>
              </a:rPr>
              <a:t> h</a:t>
            </a:r>
            <a:r>
              <a:rPr lang="en-US" dirty="0"/>
              <a:t>uman behavior depends on tastes, and tastes change randomly at random intervals</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pic>
        <p:nvPicPr>
          <p:cNvPr id="119" name="Google Shape;119;p3"/>
          <p:cNvPicPr preferRelativeResize="0"/>
          <p:nvPr/>
        </p:nvPicPr>
        <p:blipFill rotWithShape="1">
          <a:blip r:embed="rId3">
            <a:alphaModFix/>
          </a:blip>
          <a:srcRect b="619"/>
          <a:stretch/>
        </p:blipFill>
        <p:spPr>
          <a:xfrm rot="2700000">
            <a:off x="16270669" y="-98947"/>
            <a:ext cx="2072513" cy="2059669"/>
          </a:xfrm>
          <a:prstGeom prst="rect">
            <a:avLst/>
          </a:prstGeom>
          <a:noFill/>
          <a:ln>
            <a:noFill/>
          </a:ln>
        </p:spPr>
      </p:pic>
      <p:grpSp>
        <p:nvGrpSpPr>
          <p:cNvPr id="120" name="Google Shape;120;p3"/>
          <p:cNvGrpSpPr/>
          <p:nvPr/>
        </p:nvGrpSpPr>
        <p:grpSpPr>
          <a:xfrm>
            <a:off x="0" y="8843309"/>
            <a:ext cx="18287996" cy="3230764"/>
            <a:chOff x="0" y="-38100"/>
            <a:chExt cx="4816592" cy="850900"/>
          </a:xfrm>
        </p:grpSpPr>
        <p:sp>
          <p:nvSpPr>
            <p:cNvPr id="121" name="Google Shape;121;p3"/>
            <p:cNvSpPr/>
            <p:nvPr/>
          </p:nvSpPr>
          <p:spPr>
            <a:xfrm>
              <a:off x="0" y="0"/>
              <a:ext cx="4816592" cy="342131"/>
            </a:xfrm>
            <a:custGeom>
              <a:avLst/>
              <a:gdLst/>
              <a:ahLst/>
              <a:cxnLst/>
              <a:rect l="l" t="t" r="r" b="b"/>
              <a:pathLst>
                <a:path w="4816592" h="342131" extrusionOk="0">
                  <a:moveTo>
                    <a:pt x="0" y="0"/>
                  </a:moveTo>
                  <a:lnTo>
                    <a:pt x="4816592" y="0"/>
                  </a:lnTo>
                  <a:lnTo>
                    <a:pt x="4816592" y="342131"/>
                  </a:lnTo>
                  <a:lnTo>
                    <a:pt x="0" y="342131"/>
                  </a:lnTo>
                  <a:close/>
                </a:path>
              </a:pathLst>
            </a:custGeom>
            <a:solidFill>
              <a:srgbClr val="FEC099"/>
            </a:solidFill>
            <a:ln>
              <a:noFill/>
            </a:ln>
          </p:spPr>
        </p:sp>
        <p:sp>
          <p:nvSpPr>
            <p:cNvPr id="122" name="Google Shape;122;p3"/>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pic>
        <p:nvPicPr>
          <p:cNvPr id="123" name="Google Shape;123;p3"/>
          <p:cNvPicPr preferRelativeResize="0"/>
          <p:nvPr/>
        </p:nvPicPr>
        <p:blipFill rotWithShape="1">
          <a:blip r:embed="rId4">
            <a:alphaModFix/>
          </a:blip>
          <a:srcRect/>
          <a:stretch/>
        </p:blipFill>
        <p:spPr>
          <a:xfrm>
            <a:off x="107745" y="9061043"/>
            <a:ext cx="1716191" cy="1175659"/>
          </a:xfrm>
          <a:prstGeom prst="rect">
            <a:avLst/>
          </a:prstGeom>
          <a:noFill/>
          <a:ln>
            <a:noFill/>
          </a:ln>
        </p:spPr>
      </p:pic>
      <p:pic>
        <p:nvPicPr>
          <p:cNvPr id="124" name="Google Shape;124;p3"/>
          <p:cNvPicPr preferRelativeResize="0"/>
          <p:nvPr/>
        </p:nvPicPr>
        <p:blipFill rotWithShape="1">
          <a:blip r:embed="rId5">
            <a:alphaModFix/>
          </a:blip>
          <a:srcRect/>
          <a:stretch/>
        </p:blipFill>
        <p:spPr>
          <a:xfrm>
            <a:off x="15845978" y="7130810"/>
            <a:ext cx="2733798" cy="3538897"/>
          </a:xfrm>
          <a:prstGeom prst="rect">
            <a:avLst/>
          </a:prstGeom>
          <a:noFill/>
          <a:ln>
            <a:noFill/>
          </a:ln>
        </p:spPr>
      </p:pic>
      <p:sp>
        <p:nvSpPr>
          <p:cNvPr id="4" name="Google Shape;125;p3">
            <a:extLst>
              <a:ext uri="{FF2B5EF4-FFF2-40B4-BE49-F238E27FC236}">
                <a16:creationId xmlns:a16="http://schemas.microsoft.com/office/drawing/2014/main" id="{2487BFE2-9EC9-9052-3758-7EC47A13D17D}"/>
              </a:ext>
            </a:extLst>
          </p:cNvPr>
          <p:cNvSpPr txBox="1">
            <a:spLocks/>
          </p:cNvSpPr>
          <p:nvPr/>
        </p:nvSpPr>
        <p:spPr>
          <a:xfrm>
            <a:off x="4051250" y="359376"/>
            <a:ext cx="8229600" cy="1143000"/>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8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131445" indent="0">
              <a:buSzPct val="56250"/>
              <a:buNone/>
            </a:pPr>
            <a:r>
              <a:rPr lang="en-US" b="1" dirty="0"/>
              <a:t>The Short Run Supply Curve</a:t>
            </a:r>
          </a:p>
        </p:txBody>
      </p:sp>
      <p:sp>
        <p:nvSpPr>
          <p:cNvPr id="5" name="Google Shape;126;p3">
            <a:extLst>
              <a:ext uri="{FF2B5EF4-FFF2-40B4-BE49-F238E27FC236}">
                <a16:creationId xmlns:a16="http://schemas.microsoft.com/office/drawing/2014/main" id="{B794DE41-8BA0-C4CA-4A50-471CB1EEF110}"/>
              </a:ext>
            </a:extLst>
          </p:cNvPr>
          <p:cNvSpPr txBox="1">
            <a:spLocks/>
          </p:cNvSpPr>
          <p:nvPr/>
        </p:nvSpPr>
        <p:spPr>
          <a:xfrm>
            <a:off x="4572000" y="2168650"/>
            <a:ext cx="8229600" cy="5733404"/>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100000"/>
              </a:lnSpc>
              <a:spcBef>
                <a:spcPts val="360"/>
              </a:spcBef>
              <a:spcAft>
                <a:spcPts val="0"/>
              </a:spcAft>
              <a:buClr>
                <a:schemeClr val="dk1"/>
              </a:buClr>
              <a:buSzPts val="1800"/>
              <a:buFont typeface="Arial"/>
              <a:buChar char="•"/>
              <a:defRPr sz="3200" b="0" i="0" u="none" strike="noStrike" cap="none">
                <a:solidFill>
                  <a:schemeClr val="dk1"/>
                </a:solidFill>
                <a:latin typeface="Calibri"/>
                <a:ea typeface="Calibri"/>
                <a:cs typeface="Calibri"/>
                <a:sym typeface="Calibri"/>
              </a:defRPr>
            </a:lvl1pPr>
            <a:lvl2pPr marL="914400" marR="0" lvl="1" indent="-342900" algn="l" rtl="0">
              <a:lnSpc>
                <a:spcPct val="100000"/>
              </a:lnSpc>
              <a:spcBef>
                <a:spcPts val="36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2pPr>
            <a:lvl3pPr marL="1371600" marR="0" lvl="2" indent="-342900" algn="l" rtl="0">
              <a:lnSpc>
                <a:spcPct val="100000"/>
              </a:lnSpc>
              <a:spcBef>
                <a:spcPts val="36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9pPr>
          </a:lstStyle>
          <a:p>
            <a:pPr marL="588645" indent="-457200">
              <a:buSzPct val="56250"/>
            </a:pPr>
            <a:r>
              <a:rPr lang="en-US" dirty="0"/>
              <a:t>The short run supply curve is the MC above the minimum AVC</a:t>
            </a:r>
          </a:p>
          <a:p>
            <a:pPr marL="1045845" lvl="1" indent="-457200">
              <a:buSzPct val="56250"/>
            </a:pPr>
            <a:r>
              <a:rPr lang="en-US" dirty="0"/>
              <a:t>Firms won’t supply when MC &lt; AVC for the same reason why firms shutdown when P &lt; AVC</a:t>
            </a:r>
          </a:p>
          <a:p>
            <a:pPr marL="1045845" lvl="1" indent="-457200">
              <a:buSzPct val="56250"/>
            </a:pPr>
            <a:r>
              <a:rPr lang="en-US" dirty="0"/>
              <a:t>producing below the minimum of AVC increases firm’s losses.</a:t>
            </a:r>
          </a:p>
          <a:p>
            <a:pPr marL="131445" indent="0">
              <a:buSzPct val="56250"/>
              <a:buNone/>
            </a:pPr>
            <a:endParaRPr lang="en-US" dirty="0"/>
          </a:p>
        </p:txBody>
      </p:sp>
      <p:pic>
        <p:nvPicPr>
          <p:cNvPr id="3" name="Picture 2">
            <a:extLst>
              <a:ext uri="{FF2B5EF4-FFF2-40B4-BE49-F238E27FC236}">
                <a16:creationId xmlns:a16="http://schemas.microsoft.com/office/drawing/2014/main" id="{06E9A079-9D16-0D45-8EB0-59DD11A64D90}"/>
              </a:ext>
            </a:extLst>
          </p:cNvPr>
          <p:cNvPicPr>
            <a:picLocks noChangeAspect="1"/>
          </p:cNvPicPr>
          <p:nvPr/>
        </p:nvPicPr>
        <p:blipFill>
          <a:blip r:embed="rId6">
            <a:extLst>
              <a:ext uri="{BEBA8EAE-BF5A-486C-A8C5-ECC9F3942E4B}">
                <a14:imgProps xmlns:a14="http://schemas.microsoft.com/office/drawing/2010/main">
                  <a14:imgLayer r:embed="rId7">
                    <a14:imgEffect>
                      <a14:saturation sat="33000"/>
                    </a14:imgEffect>
                  </a14:imgLayer>
                </a14:imgProps>
              </a:ext>
            </a:extLst>
          </a:blip>
          <a:stretch>
            <a:fillRect/>
          </a:stretch>
        </p:blipFill>
        <p:spPr>
          <a:xfrm>
            <a:off x="4817545" y="5276978"/>
            <a:ext cx="6697010" cy="3467584"/>
          </a:xfrm>
          <a:prstGeom prst="rect">
            <a:avLst/>
          </a:prstGeom>
        </p:spPr>
      </p:pic>
    </p:spTree>
    <p:extLst>
      <p:ext uri="{BB962C8B-B14F-4D97-AF65-F5344CB8AC3E}">
        <p14:creationId xmlns:p14="http://schemas.microsoft.com/office/powerpoint/2010/main" val="190103518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pic>
        <p:nvPicPr>
          <p:cNvPr id="119" name="Google Shape;119;p3"/>
          <p:cNvPicPr preferRelativeResize="0"/>
          <p:nvPr/>
        </p:nvPicPr>
        <p:blipFill rotWithShape="1">
          <a:blip r:embed="rId3">
            <a:alphaModFix/>
          </a:blip>
          <a:srcRect b="619"/>
          <a:stretch/>
        </p:blipFill>
        <p:spPr>
          <a:xfrm rot="2700000">
            <a:off x="16270669" y="-98947"/>
            <a:ext cx="2072513" cy="2059669"/>
          </a:xfrm>
          <a:prstGeom prst="rect">
            <a:avLst/>
          </a:prstGeom>
          <a:noFill/>
          <a:ln>
            <a:noFill/>
          </a:ln>
        </p:spPr>
      </p:pic>
      <p:grpSp>
        <p:nvGrpSpPr>
          <p:cNvPr id="120" name="Google Shape;120;p3"/>
          <p:cNvGrpSpPr/>
          <p:nvPr/>
        </p:nvGrpSpPr>
        <p:grpSpPr>
          <a:xfrm>
            <a:off x="0" y="8843309"/>
            <a:ext cx="18287996" cy="3230764"/>
            <a:chOff x="0" y="-38100"/>
            <a:chExt cx="4816592" cy="850900"/>
          </a:xfrm>
        </p:grpSpPr>
        <p:sp>
          <p:nvSpPr>
            <p:cNvPr id="121" name="Google Shape;121;p3"/>
            <p:cNvSpPr/>
            <p:nvPr/>
          </p:nvSpPr>
          <p:spPr>
            <a:xfrm>
              <a:off x="0" y="0"/>
              <a:ext cx="4816592" cy="342131"/>
            </a:xfrm>
            <a:custGeom>
              <a:avLst/>
              <a:gdLst/>
              <a:ahLst/>
              <a:cxnLst/>
              <a:rect l="l" t="t" r="r" b="b"/>
              <a:pathLst>
                <a:path w="4816592" h="342131" extrusionOk="0">
                  <a:moveTo>
                    <a:pt x="0" y="0"/>
                  </a:moveTo>
                  <a:lnTo>
                    <a:pt x="4816592" y="0"/>
                  </a:lnTo>
                  <a:lnTo>
                    <a:pt x="4816592" y="342131"/>
                  </a:lnTo>
                  <a:lnTo>
                    <a:pt x="0" y="342131"/>
                  </a:lnTo>
                  <a:close/>
                </a:path>
              </a:pathLst>
            </a:custGeom>
            <a:solidFill>
              <a:srgbClr val="FEC099"/>
            </a:solidFill>
            <a:ln>
              <a:noFill/>
            </a:ln>
          </p:spPr>
        </p:sp>
        <p:sp>
          <p:nvSpPr>
            <p:cNvPr id="122" name="Google Shape;122;p3"/>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pic>
        <p:nvPicPr>
          <p:cNvPr id="123" name="Google Shape;123;p3"/>
          <p:cNvPicPr preferRelativeResize="0"/>
          <p:nvPr/>
        </p:nvPicPr>
        <p:blipFill rotWithShape="1">
          <a:blip r:embed="rId4">
            <a:alphaModFix/>
          </a:blip>
          <a:srcRect/>
          <a:stretch/>
        </p:blipFill>
        <p:spPr>
          <a:xfrm>
            <a:off x="107745" y="9061043"/>
            <a:ext cx="1716191" cy="1175659"/>
          </a:xfrm>
          <a:prstGeom prst="rect">
            <a:avLst/>
          </a:prstGeom>
          <a:noFill/>
          <a:ln>
            <a:noFill/>
          </a:ln>
        </p:spPr>
      </p:pic>
      <p:pic>
        <p:nvPicPr>
          <p:cNvPr id="124" name="Google Shape;124;p3"/>
          <p:cNvPicPr preferRelativeResize="0"/>
          <p:nvPr/>
        </p:nvPicPr>
        <p:blipFill rotWithShape="1">
          <a:blip r:embed="rId5">
            <a:alphaModFix/>
          </a:blip>
          <a:srcRect/>
          <a:stretch/>
        </p:blipFill>
        <p:spPr>
          <a:xfrm>
            <a:off x="15845978" y="7130810"/>
            <a:ext cx="2733798" cy="3538897"/>
          </a:xfrm>
          <a:prstGeom prst="rect">
            <a:avLst/>
          </a:prstGeom>
          <a:noFill/>
          <a:ln>
            <a:noFill/>
          </a:ln>
        </p:spPr>
      </p:pic>
      <p:sp>
        <p:nvSpPr>
          <p:cNvPr id="4" name="Google Shape;125;p3">
            <a:extLst>
              <a:ext uri="{FF2B5EF4-FFF2-40B4-BE49-F238E27FC236}">
                <a16:creationId xmlns:a16="http://schemas.microsoft.com/office/drawing/2014/main" id="{2487BFE2-9EC9-9052-3758-7EC47A13D17D}"/>
              </a:ext>
            </a:extLst>
          </p:cNvPr>
          <p:cNvSpPr txBox="1">
            <a:spLocks/>
          </p:cNvSpPr>
          <p:nvPr/>
        </p:nvSpPr>
        <p:spPr>
          <a:xfrm>
            <a:off x="4051250" y="359376"/>
            <a:ext cx="8229600" cy="1143000"/>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8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131445" indent="0">
              <a:buSzPct val="56250"/>
              <a:buNone/>
            </a:pPr>
            <a:r>
              <a:rPr lang="en-US" b="1" dirty="0"/>
              <a:t>Short Run Market Supply Curve</a:t>
            </a:r>
          </a:p>
        </p:txBody>
      </p:sp>
      <p:sp>
        <p:nvSpPr>
          <p:cNvPr id="5" name="Google Shape;126;p3">
            <a:extLst>
              <a:ext uri="{FF2B5EF4-FFF2-40B4-BE49-F238E27FC236}">
                <a16:creationId xmlns:a16="http://schemas.microsoft.com/office/drawing/2014/main" id="{B794DE41-8BA0-C4CA-4A50-471CB1EEF110}"/>
              </a:ext>
            </a:extLst>
          </p:cNvPr>
          <p:cNvSpPr txBox="1">
            <a:spLocks/>
          </p:cNvSpPr>
          <p:nvPr/>
        </p:nvSpPr>
        <p:spPr>
          <a:xfrm>
            <a:off x="4572000" y="2168650"/>
            <a:ext cx="8229600" cy="5733404"/>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100000"/>
              </a:lnSpc>
              <a:spcBef>
                <a:spcPts val="360"/>
              </a:spcBef>
              <a:spcAft>
                <a:spcPts val="0"/>
              </a:spcAft>
              <a:buClr>
                <a:schemeClr val="dk1"/>
              </a:buClr>
              <a:buSzPts val="1800"/>
              <a:buFont typeface="Arial"/>
              <a:buChar char="•"/>
              <a:defRPr sz="3200" b="0" i="0" u="none" strike="noStrike" cap="none">
                <a:solidFill>
                  <a:schemeClr val="dk1"/>
                </a:solidFill>
                <a:latin typeface="Calibri"/>
                <a:ea typeface="Calibri"/>
                <a:cs typeface="Calibri"/>
                <a:sym typeface="Calibri"/>
              </a:defRPr>
            </a:lvl1pPr>
            <a:lvl2pPr marL="914400" marR="0" lvl="1" indent="-342900" algn="l" rtl="0">
              <a:lnSpc>
                <a:spcPct val="100000"/>
              </a:lnSpc>
              <a:spcBef>
                <a:spcPts val="36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2pPr>
            <a:lvl3pPr marL="1371600" marR="0" lvl="2" indent="-342900" algn="l" rtl="0">
              <a:lnSpc>
                <a:spcPct val="100000"/>
              </a:lnSpc>
              <a:spcBef>
                <a:spcPts val="36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9pPr>
          </a:lstStyle>
          <a:p>
            <a:pPr marL="588645" indent="-457200">
              <a:buSzPct val="56250"/>
            </a:pPr>
            <a:r>
              <a:rPr lang="en-US" dirty="0"/>
              <a:t>Horizontal sum of the supply curves of all individual firms</a:t>
            </a:r>
          </a:p>
          <a:p>
            <a:pPr marL="1045845" lvl="1" indent="-457200">
              <a:buSzPct val="56250"/>
            </a:pPr>
            <a:r>
              <a:rPr lang="en-US" dirty="0"/>
              <a:t>The maximum number of firms in a market is fixed in the SR</a:t>
            </a:r>
          </a:p>
          <a:p>
            <a:pPr marL="588645" indent="-457200">
              <a:buSzPct val="56250"/>
            </a:pPr>
            <a:r>
              <a:rPr lang="en-US" dirty="0"/>
              <a:t>Market supply curve at any price is n times the supply of an individual firm</a:t>
            </a:r>
          </a:p>
          <a:p>
            <a:pPr marL="588645" indent="-457200">
              <a:buSzPct val="56250"/>
            </a:pPr>
            <a:r>
              <a:rPr lang="en-US" dirty="0"/>
              <a:t>The larger the n, the flatter (more elastic) the SR market supply curve is at each price</a:t>
            </a:r>
          </a:p>
          <a:p>
            <a:pPr marL="1045845" lvl="1" indent="-457200">
              <a:buSzPct val="56250"/>
            </a:pPr>
            <a:r>
              <a:rPr lang="en-US" dirty="0"/>
              <a:t>More firms → more responsive to changes in price → more elastic</a:t>
            </a:r>
          </a:p>
        </p:txBody>
      </p:sp>
    </p:spTree>
    <p:extLst>
      <p:ext uri="{BB962C8B-B14F-4D97-AF65-F5344CB8AC3E}">
        <p14:creationId xmlns:p14="http://schemas.microsoft.com/office/powerpoint/2010/main" val="204491570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pic>
        <p:nvPicPr>
          <p:cNvPr id="119" name="Google Shape;119;p3"/>
          <p:cNvPicPr preferRelativeResize="0"/>
          <p:nvPr/>
        </p:nvPicPr>
        <p:blipFill rotWithShape="1">
          <a:blip r:embed="rId3">
            <a:alphaModFix/>
          </a:blip>
          <a:srcRect b="619"/>
          <a:stretch/>
        </p:blipFill>
        <p:spPr>
          <a:xfrm rot="2700000">
            <a:off x="16270669" y="-98947"/>
            <a:ext cx="2072513" cy="2059669"/>
          </a:xfrm>
          <a:prstGeom prst="rect">
            <a:avLst/>
          </a:prstGeom>
          <a:noFill/>
          <a:ln>
            <a:noFill/>
          </a:ln>
        </p:spPr>
      </p:pic>
      <p:grpSp>
        <p:nvGrpSpPr>
          <p:cNvPr id="120" name="Google Shape;120;p3"/>
          <p:cNvGrpSpPr/>
          <p:nvPr/>
        </p:nvGrpSpPr>
        <p:grpSpPr>
          <a:xfrm>
            <a:off x="0" y="8843309"/>
            <a:ext cx="18287996" cy="3230764"/>
            <a:chOff x="0" y="-38100"/>
            <a:chExt cx="4816592" cy="850900"/>
          </a:xfrm>
        </p:grpSpPr>
        <p:sp>
          <p:nvSpPr>
            <p:cNvPr id="121" name="Google Shape;121;p3"/>
            <p:cNvSpPr/>
            <p:nvPr/>
          </p:nvSpPr>
          <p:spPr>
            <a:xfrm>
              <a:off x="0" y="0"/>
              <a:ext cx="4816592" cy="342131"/>
            </a:xfrm>
            <a:custGeom>
              <a:avLst/>
              <a:gdLst/>
              <a:ahLst/>
              <a:cxnLst/>
              <a:rect l="l" t="t" r="r" b="b"/>
              <a:pathLst>
                <a:path w="4816592" h="342131" extrusionOk="0">
                  <a:moveTo>
                    <a:pt x="0" y="0"/>
                  </a:moveTo>
                  <a:lnTo>
                    <a:pt x="4816592" y="0"/>
                  </a:lnTo>
                  <a:lnTo>
                    <a:pt x="4816592" y="342131"/>
                  </a:lnTo>
                  <a:lnTo>
                    <a:pt x="0" y="342131"/>
                  </a:lnTo>
                  <a:close/>
                </a:path>
              </a:pathLst>
            </a:custGeom>
            <a:solidFill>
              <a:srgbClr val="FEC099"/>
            </a:solidFill>
            <a:ln>
              <a:noFill/>
            </a:ln>
          </p:spPr>
        </p:sp>
        <p:sp>
          <p:nvSpPr>
            <p:cNvPr id="122" name="Google Shape;122;p3"/>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pic>
        <p:nvPicPr>
          <p:cNvPr id="123" name="Google Shape;123;p3"/>
          <p:cNvPicPr preferRelativeResize="0"/>
          <p:nvPr/>
        </p:nvPicPr>
        <p:blipFill rotWithShape="1">
          <a:blip r:embed="rId4">
            <a:alphaModFix/>
          </a:blip>
          <a:srcRect/>
          <a:stretch/>
        </p:blipFill>
        <p:spPr>
          <a:xfrm>
            <a:off x="107745" y="9061043"/>
            <a:ext cx="1716191" cy="1175659"/>
          </a:xfrm>
          <a:prstGeom prst="rect">
            <a:avLst/>
          </a:prstGeom>
          <a:noFill/>
          <a:ln>
            <a:noFill/>
          </a:ln>
        </p:spPr>
      </p:pic>
      <p:pic>
        <p:nvPicPr>
          <p:cNvPr id="124" name="Google Shape;124;p3"/>
          <p:cNvPicPr preferRelativeResize="0"/>
          <p:nvPr/>
        </p:nvPicPr>
        <p:blipFill rotWithShape="1">
          <a:blip r:embed="rId5">
            <a:alphaModFix/>
          </a:blip>
          <a:srcRect/>
          <a:stretch/>
        </p:blipFill>
        <p:spPr>
          <a:xfrm>
            <a:off x="15845978" y="7130810"/>
            <a:ext cx="2733798" cy="3538897"/>
          </a:xfrm>
          <a:prstGeom prst="rect">
            <a:avLst/>
          </a:prstGeom>
          <a:noFill/>
          <a:ln>
            <a:noFill/>
          </a:ln>
        </p:spPr>
      </p:pic>
      <p:sp>
        <p:nvSpPr>
          <p:cNvPr id="4" name="Google Shape;125;p3">
            <a:extLst>
              <a:ext uri="{FF2B5EF4-FFF2-40B4-BE49-F238E27FC236}">
                <a16:creationId xmlns:a16="http://schemas.microsoft.com/office/drawing/2014/main" id="{2487BFE2-9EC9-9052-3758-7EC47A13D17D}"/>
              </a:ext>
            </a:extLst>
          </p:cNvPr>
          <p:cNvSpPr txBox="1">
            <a:spLocks/>
          </p:cNvSpPr>
          <p:nvPr/>
        </p:nvSpPr>
        <p:spPr>
          <a:xfrm>
            <a:off x="4051250" y="359376"/>
            <a:ext cx="8229600" cy="1143000"/>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8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131445" indent="0">
              <a:buSzPct val="56250"/>
              <a:buNone/>
            </a:pPr>
            <a:r>
              <a:rPr lang="en-US" b="1" dirty="0"/>
              <a:t>Question 13</a:t>
            </a:r>
          </a:p>
        </p:txBody>
      </p:sp>
      <p:sp>
        <p:nvSpPr>
          <p:cNvPr id="5" name="Google Shape;126;p3">
            <a:extLst>
              <a:ext uri="{FF2B5EF4-FFF2-40B4-BE49-F238E27FC236}">
                <a16:creationId xmlns:a16="http://schemas.microsoft.com/office/drawing/2014/main" id="{B794DE41-8BA0-C4CA-4A50-471CB1EEF110}"/>
              </a:ext>
            </a:extLst>
          </p:cNvPr>
          <p:cNvSpPr txBox="1">
            <a:spLocks/>
          </p:cNvSpPr>
          <p:nvPr/>
        </p:nvSpPr>
        <p:spPr>
          <a:xfrm>
            <a:off x="4572000" y="2168650"/>
            <a:ext cx="8229600" cy="5733404"/>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100000"/>
              </a:lnSpc>
              <a:spcBef>
                <a:spcPts val="360"/>
              </a:spcBef>
              <a:spcAft>
                <a:spcPts val="0"/>
              </a:spcAft>
              <a:buClr>
                <a:schemeClr val="dk1"/>
              </a:buClr>
              <a:buSzPts val="1800"/>
              <a:buFont typeface="Arial"/>
              <a:buChar char="•"/>
              <a:defRPr sz="3200" b="0" i="0" u="none" strike="noStrike" cap="none">
                <a:solidFill>
                  <a:schemeClr val="dk1"/>
                </a:solidFill>
                <a:latin typeface="Calibri"/>
                <a:ea typeface="Calibri"/>
                <a:cs typeface="Calibri"/>
                <a:sym typeface="Calibri"/>
              </a:defRPr>
            </a:lvl1pPr>
            <a:lvl2pPr marL="914400" marR="0" lvl="1" indent="-342900" algn="l" rtl="0">
              <a:lnSpc>
                <a:spcPct val="100000"/>
              </a:lnSpc>
              <a:spcBef>
                <a:spcPts val="36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2pPr>
            <a:lvl3pPr marL="1371600" marR="0" lvl="2" indent="-342900" algn="l" rtl="0">
              <a:lnSpc>
                <a:spcPct val="100000"/>
              </a:lnSpc>
              <a:spcBef>
                <a:spcPts val="36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9pPr>
          </a:lstStyle>
          <a:p>
            <a:pPr marL="131445" lvl="0" indent="0" algn="l" rtl="0">
              <a:spcBef>
                <a:spcPts val="360"/>
              </a:spcBef>
              <a:spcAft>
                <a:spcPts val="0"/>
              </a:spcAft>
              <a:buSzPct val="56250"/>
              <a:buNone/>
            </a:pPr>
            <a:r>
              <a:rPr lang="en-US" sz="3200" dirty="0"/>
              <a:t>Which of the following is true for a perfectly competitive industry with identical profit-maximizing firms in a long-run equilibrium? </a:t>
            </a:r>
          </a:p>
          <a:p>
            <a:pPr marL="131445" lvl="0" indent="0" algn="l" rtl="0">
              <a:spcBef>
                <a:spcPts val="360"/>
              </a:spcBef>
              <a:spcAft>
                <a:spcPts val="0"/>
              </a:spcAft>
              <a:buSzPct val="56250"/>
              <a:buNone/>
            </a:pPr>
            <a:endParaRPr lang="en-US" sz="3200" dirty="0"/>
          </a:p>
          <a:p>
            <a:pPr marL="588645" lvl="0" indent="-457200" algn="l" rtl="0">
              <a:spcBef>
                <a:spcPts val="360"/>
              </a:spcBef>
              <a:spcAft>
                <a:spcPts val="0"/>
              </a:spcAft>
              <a:buSzPct val="56250"/>
              <a:buFont typeface="+mj-lt"/>
              <a:buAutoNum type="alphaUcPeriod"/>
            </a:pPr>
            <a:r>
              <a:rPr lang="en-US" sz="3200" dirty="0"/>
              <a:t>Firms produce where P = MC.</a:t>
            </a:r>
          </a:p>
          <a:p>
            <a:pPr marL="588645" lvl="0" indent="-457200" algn="l" rtl="0">
              <a:spcBef>
                <a:spcPts val="360"/>
              </a:spcBef>
              <a:spcAft>
                <a:spcPts val="0"/>
              </a:spcAft>
              <a:buSzPct val="56250"/>
              <a:buFont typeface="+mj-lt"/>
              <a:buAutoNum type="alphaUcPeriod"/>
            </a:pPr>
            <a:r>
              <a:rPr lang="en-US" sz="3200" dirty="0"/>
              <a:t>Firms produce where P = AC.</a:t>
            </a:r>
          </a:p>
          <a:p>
            <a:pPr marL="588645" lvl="0" indent="-457200" algn="l" rtl="0">
              <a:spcBef>
                <a:spcPts val="360"/>
              </a:spcBef>
              <a:spcAft>
                <a:spcPts val="0"/>
              </a:spcAft>
              <a:buSzPct val="56250"/>
              <a:buFont typeface="+mj-lt"/>
              <a:buAutoNum type="alphaUcPeriod"/>
            </a:pPr>
            <a:r>
              <a:rPr lang="en-US" sz="3200" dirty="0"/>
              <a:t>Each firm produces at the minimum of its long run average cost curve.</a:t>
            </a:r>
          </a:p>
          <a:p>
            <a:pPr marL="588645" lvl="0" indent="-457200" algn="l" rtl="0">
              <a:spcBef>
                <a:spcPts val="360"/>
              </a:spcBef>
              <a:spcAft>
                <a:spcPts val="0"/>
              </a:spcAft>
              <a:buSzPct val="56250"/>
              <a:buFont typeface="+mj-lt"/>
              <a:buAutoNum type="alphaUcPeriod"/>
            </a:pPr>
            <a:r>
              <a:rPr lang="en-US" sz="3200" dirty="0"/>
              <a:t>a and b.</a:t>
            </a:r>
          </a:p>
          <a:p>
            <a:pPr marL="588645" lvl="0" indent="-457200" algn="l" rtl="0">
              <a:spcBef>
                <a:spcPts val="360"/>
              </a:spcBef>
              <a:spcAft>
                <a:spcPts val="0"/>
              </a:spcAft>
              <a:buSzPct val="56250"/>
              <a:buFont typeface="+mj-lt"/>
              <a:buAutoNum type="alphaUcPeriod"/>
            </a:pPr>
            <a:r>
              <a:rPr lang="en-US" sz="3200" dirty="0"/>
              <a:t>All of the above.</a:t>
            </a:r>
          </a:p>
        </p:txBody>
      </p:sp>
    </p:spTree>
    <p:extLst>
      <p:ext uri="{BB962C8B-B14F-4D97-AF65-F5344CB8AC3E}">
        <p14:creationId xmlns:p14="http://schemas.microsoft.com/office/powerpoint/2010/main" val="176125243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pic>
        <p:nvPicPr>
          <p:cNvPr id="119" name="Google Shape;119;p3"/>
          <p:cNvPicPr preferRelativeResize="0"/>
          <p:nvPr/>
        </p:nvPicPr>
        <p:blipFill rotWithShape="1">
          <a:blip r:embed="rId3">
            <a:alphaModFix/>
          </a:blip>
          <a:srcRect b="619"/>
          <a:stretch/>
        </p:blipFill>
        <p:spPr>
          <a:xfrm rot="2700000">
            <a:off x="16270669" y="-98947"/>
            <a:ext cx="2072513" cy="2059669"/>
          </a:xfrm>
          <a:prstGeom prst="rect">
            <a:avLst/>
          </a:prstGeom>
          <a:noFill/>
          <a:ln>
            <a:noFill/>
          </a:ln>
        </p:spPr>
      </p:pic>
      <p:grpSp>
        <p:nvGrpSpPr>
          <p:cNvPr id="120" name="Google Shape;120;p3"/>
          <p:cNvGrpSpPr/>
          <p:nvPr/>
        </p:nvGrpSpPr>
        <p:grpSpPr>
          <a:xfrm>
            <a:off x="0" y="8843309"/>
            <a:ext cx="18287996" cy="3230764"/>
            <a:chOff x="0" y="-38100"/>
            <a:chExt cx="4816592" cy="850900"/>
          </a:xfrm>
        </p:grpSpPr>
        <p:sp>
          <p:nvSpPr>
            <p:cNvPr id="121" name="Google Shape;121;p3"/>
            <p:cNvSpPr/>
            <p:nvPr/>
          </p:nvSpPr>
          <p:spPr>
            <a:xfrm>
              <a:off x="0" y="0"/>
              <a:ext cx="4816592" cy="342131"/>
            </a:xfrm>
            <a:custGeom>
              <a:avLst/>
              <a:gdLst/>
              <a:ahLst/>
              <a:cxnLst/>
              <a:rect l="l" t="t" r="r" b="b"/>
              <a:pathLst>
                <a:path w="4816592" h="342131" extrusionOk="0">
                  <a:moveTo>
                    <a:pt x="0" y="0"/>
                  </a:moveTo>
                  <a:lnTo>
                    <a:pt x="4816592" y="0"/>
                  </a:lnTo>
                  <a:lnTo>
                    <a:pt x="4816592" y="342131"/>
                  </a:lnTo>
                  <a:lnTo>
                    <a:pt x="0" y="342131"/>
                  </a:lnTo>
                  <a:close/>
                </a:path>
              </a:pathLst>
            </a:custGeom>
            <a:solidFill>
              <a:srgbClr val="FEC099"/>
            </a:solidFill>
            <a:ln>
              <a:noFill/>
            </a:ln>
          </p:spPr>
        </p:sp>
        <p:sp>
          <p:nvSpPr>
            <p:cNvPr id="122" name="Google Shape;122;p3"/>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pic>
        <p:nvPicPr>
          <p:cNvPr id="123" name="Google Shape;123;p3"/>
          <p:cNvPicPr preferRelativeResize="0"/>
          <p:nvPr/>
        </p:nvPicPr>
        <p:blipFill rotWithShape="1">
          <a:blip r:embed="rId4">
            <a:alphaModFix/>
          </a:blip>
          <a:srcRect/>
          <a:stretch/>
        </p:blipFill>
        <p:spPr>
          <a:xfrm>
            <a:off x="107745" y="9061043"/>
            <a:ext cx="1716191" cy="1175659"/>
          </a:xfrm>
          <a:prstGeom prst="rect">
            <a:avLst/>
          </a:prstGeom>
          <a:noFill/>
          <a:ln>
            <a:noFill/>
          </a:ln>
        </p:spPr>
      </p:pic>
      <p:pic>
        <p:nvPicPr>
          <p:cNvPr id="124" name="Google Shape;124;p3"/>
          <p:cNvPicPr preferRelativeResize="0"/>
          <p:nvPr/>
        </p:nvPicPr>
        <p:blipFill rotWithShape="1">
          <a:blip r:embed="rId5">
            <a:alphaModFix/>
          </a:blip>
          <a:srcRect/>
          <a:stretch/>
        </p:blipFill>
        <p:spPr>
          <a:xfrm>
            <a:off x="15845978" y="7130810"/>
            <a:ext cx="2733798" cy="3538897"/>
          </a:xfrm>
          <a:prstGeom prst="rect">
            <a:avLst/>
          </a:prstGeom>
          <a:noFill/>
          <a:ln>
            <a:noFill/>
          </a:ln>
        </p:spPr>
      </p:pic>
      <p:sp>
        <p:nvSpPr>
          <p:cNvPr id="4" name="Google Shape;125;p3">
            <a:extLst>
              <a:ext uri="{FF2B5EF4-FFF2-40B4-BE49-F238E27FC236}">
                <a16:creationId xmlns:a16="http://schemas.microsoft.com/office/drawing/2014/main" id="{2487BFE2-9EC9-9052-3758-7EC47A13D17D}"/>
              </a:ext>
            </a:extLst>
          </p:cNvPr>
          <p:cNvSpPr txBox="1">
            <a:spLocks/>
          </p:cNvSpPr>
          <p:nvPr/>
        </p:nvSpPr>
        <p:spPr>
          <a:xfrm>
            <a:off x="4051250" y="359376"/>
            <a:ext cx="8229600" cy="1143000"/>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8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131445" indent="0">
              <a:buSzPct val="56250"/>
              <a:buNone/>
            </a:pPr>
            <a:r>
              <a:rPr lang="en-US" b="1" dirty="0"/>
              <a:t>Question 14</a:t>
            </a:r>
          </a:p>
        </p:txBody>
      </p:sp>
      <p:sp>
        <p:nvSpPr>
          <p:cNvPr id="5" name="Google Shape;126;p3">
            <a:extLst>
              <a:ext uri="{FF2B5EF4-FFF2-40B4-BE49-F238E27FC236}">
                <a16:creationId xmlns:a16="http://schemas.microsoft.com/office/drawing/2014/main" id="{B794DE41-8BA0-C4CA-4A50-471CB1EEF110}"/>
              </a:ext>
            </a:extLst>
          </p:cNvPr>
          <p:cNvSpPr txBox="1">
            <a:spLocks/>
          </p:cNvSpPr>
          <p:nvPr/>
        </p:nvSpPr>
        <p:spPr>
          <a:xfrm>
            <a:off x="2632866" y="1647037"/>
            <a:ext cx="11066367" cy="6841870"/>
          </a:xfrm>
          <a:prstGeom prst="rect">
            <a:avLst/>
          </a:prstGeom>
          <a:noFill/>
          <a:ln>
            <a:noFill/>
          </a:ln>
        </p:spPr>
        <p:txBody>
          <a:bodyPr spcFirstLastPara="1" wrap="square" lIns="91425" tIns="45700" rIns="91425" bIns="45700" anchor="t" anchorCtr="0">
            <a:normAutofit fontScale="85000" lnSpcReduction="10000"/>
          </a:bodyPr>
          <a:lstStyle>
            <a:defPPr marR="0" lvl="0" algn="l" rtl="0">
              <a:lnSpc>
                <a:spcPct val="100000"/>
              </a:lnSpc>
              <a:spcBef>
                <a:spcPts val="0"/>
              </a:spcBef>
              <a:spcAft>
                <a:spcPts val="0"/>
              </a:spcAft>
            </a:defPPr>
            <a:lvl1pPr marL="457200" marR="0" lvl="0" indent="-342900" algn="l" rtl="0">
              <a:lnSpc>
                <a:spcPct val="100000"/>
              </a:lnSpc>
              <a:spcBef>
                <a:spcPts val="360"/>
              </a:spcBef>
              <a:spcAft>
                <a:spcPts val="0"/>
              </a:spcAft>
              <a:buClr>
                <a:schemeClr val="dk1"/>
              </a:buClr>
              <a:buSzPts val="1800"/>
              <a:buFont typeface="Arial"/>
              <a:buChar char="•"/>
              <a:defRPr sz="3200" b="0" i="0" u="none" strike="noStrike" cap="none">
                <a:solidFill>
                  <a:schemeClr val="dk1"/>
                </a:solidFill>
                <a:latin typeface="Calibri"/>
                <a:ea typeface="Calibri"/>
                <a:cs typeface="Calibri"/>
                <a:sym typeface="Calibri"/>
              </a:defRPr>
            </a:lvl1pPr>
            <a:lvl2pPr marL="914400" marR="0" lvl="1" indent="-342900" algn="l" rtl="0">
              <a:lnSpc>
                <a:spcPct val="100000"/>
              </a:lnSpc>
              <a:spcBef>
                <a:spcPts val="36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2pPr>
            <a:lvl3pPr marL="1371600" marR="0" lvl="2" indent="-342900" algn="l" rtl="0">
              <a:lnSpc>
                <a:spcPct val="100000"/>
              </a:lnSpc>
              <a:spcBef>
                <a:spcPts val="36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9pPr>
          </a:lstStyle>
          <a:p>
            <a:pPr marL="131445" lvl="0" indent="0" algn="l" rtl="0">
              <a:spcBef>
                <a:spcPts val="360"/>
              </a:spcBef>
              <a:spcAft>
                <a:spcPts val="0"/>
              </a:spcAft>
              <a:buSzPct val="56250"/>
              <a:buNone/>
            </a:pPr>
            <a:r>
              <a:rPr lang="en-US" sz="3200" dirty="0"/>
              <a:t>Assume that the </a:t>
            </a:r>
            <a:r>
              <a:rPr lang="en-US" dirty="0"/>
              <a:t>golden retriever </a:t>
            </a:r>
            <a:r>
              <a:rPr lang="en-US" sz="3200" dirty="0"/>
              <a:t>adoption industry is perfectly competitive. There are n identical firms (n is limited). Each firm has the following total cost function in the short run and the long run: C(q) = 25 + 5q + q</a:t>
            </a:r>
            <a:r>
              <a:rPr lang="en-US" sz="3200" baseline="30000" dirty="0"/>
              <a:t>2</a:t>
            </a:r>
            <a:r>
              <a:rPr lang="en-US" sz="3200" dirty="0"/>
              <a:t> where q represents the number of golden retrievers. The fixed cost is unavoidable in the short run but avoidable in the long run.</a:t>
            </a:r>
          </a:p>
          <a:p>
            <a:pPr marL="131445" lvl="0" indent="0" algn="l" rtl="0">
              <a:spcBef>
                <a:spcPts val="360"/>
              </a:spcBef>
              <a:spcAft>
                <a:spcPts val="0"/>
              </a:spcAft>
              <a:buSzPct val="56250"/>
              <a:buNone/>
            </a:pPr>
            <a:endParaRPr lang="en-US" sz="3200" dirty="0"/>
          </a:p>
          <a:p>
            <a:pPr marL="645795" lvl="0" indent="-514350" algn="l" rtl="0">
              <a:spcBef>
                <a:spcPts val="360"/>
              </a:spcBef>
              <a:spcAft>
                <a:spcPts val="0"/>
              </a:spcAft>
              <a:buSzPct val="56250"/>
              <a:buAutoNum type="arabicPeriod"/>
            </a:pPr>
            <a:r>
              <a:rPr lang="en-US" dirty="0"/>
              <a:t>What is the marginal cost function for each firm? </a:t>
            </a:r>
            <a:endParaRPr lang="en-US" sz="3200" dirty="0"/>
          </a:p>
          <a:p>
            <a:pPr marL="645795" lvl="0" indent="-514350" algn="l" rtl="0">
              <a:spcBef>
                <a:spcPts val="360"/>
              </a:spcBef>
              <a:spcAft>
                <a:spcPts val="0"/>
              </a:spcAft>
              <a:buSzPct val="56250"/>
              <a:buAutoNum type="arabicPeriod"/>
            </a:pPr>
            <a:r>
              <a:rPr lang="en-US" dirty="0"/>
              <a:t>What is the equation for the firm’s supply function?</a:t>
            </a:r>
          </a:p>
          <a:p>
            <a:pPr marL="645795" lvl="0" indent="-514350" algn="l" rtl="0">
              <a:spcBef>
                <a:spcPts val="360"/>
              </a:spcBef>
              <a:spcAft>
                <a:spcPts val="0"/>
              </a:spcAft>
              <a:buSzPct val="56250"/>
              <a:buAutoNum type="arabicPeriod"/>
            </a:pPr>
            <a:r>
              <a:rPr lang="en-US" sz="3200" dirty="0"/>
              <a:t>What is the average variable cost function for each firm? At what price should the firm shut down?</a:t>
            </a:r>
          </a:p>
          <a:p>
            <a:pPr marL="645795" lvl="0" indent="-514350" algn="l" rtl="0">
              <a:spcBef>
                <a:spcPts val="360"/>
              </a:spcBef>
              <a:spcAft>
                <a:spcPts val="0"/>
              </a:spcAft>
              <a:buSzPct val="56250"/>
              <a:buAutoNum type="arabicPeriod"/>
            </a:pPr>
            <a:r>
              <a:rPr lang="en-US" sz="3200" dirty="0"/>
              <a:t>What is the average cost function for each firm? At what price will firms exit the industry in the long run?</a:t>
            </a:r>
          </a:p>
          <a:p>
            <a:pPr marL="645795" lvl="0" indent="-514350" algn="l" rtl="0">
              <a:spcBef>
                <a:spcPts val="360"/>
              </a:spcBef>
              <a:spcAft>
                <a:spcPts val="0"/>
              </a:spcAft>
              <a:buSzPct val="56250"/>
              <a:buAutoNum type="arabicPeriod"/>
            </a:pPr>
            <a:r>
              <a:rPr lang="en-US" sz="3200" dirty="0"/>
              <a:t>Suppose that market demand is given by Q = 200 – 2P. The long run industry equilibrium price is 15 and the industry output quantity is 170.</a:t>
            </a:r>
          </a:p>
          <a:p>
            <a:pPr marL="645795" lvl="0" indent="-514350" algn="l" rtl="0">
              <a:spcBef>
                <a:spcPts val="360"/>
              </a:spcBef>
              <a:spcAft>
                <a:spcPts val="0"/>
              </a:spcAft>
              <a:buSzPct val="56250"/>
              <a:buAutoNum type="arabicPeriod"/>
            </a:pPr>
            <a:r>
              <a:rPr lang="en-US" dirty="0"/>
              <a:t>In the long run equilibrium, there will be ______ firms and each firm produces quantity ______.</a:t>
            </a:r>
            <a:endParaRPr lang="en-US" sz="3200" dirty="0"/>
          </a:p>
        </p:txBody>
      </p:sp>
      <p:pic>
        <p:nvPicPr>
          <p:cNvPr id="3" name="Picture 2">
            <a:extLst>
              <a:ext uri="{FF2B5EF4-FFF2-40B4-BE49-F238E27FC236}">
                <a16:creationId xmlns:a16="http://schemas.microsoft.com/office/drawing/2014/main" id="{D0C53427-27C2-05D9-5484-1FD4E1EE3969}"/>
              </a:ext>
            </a:extLst>
          </p:cNvPr>
          <p:cNvPicPr>
            <a:picLocks noChangeAspect="1"/>
          </p:cNvPicPr>
          <p:nvPr/>
        </p:nvPicPr>
        <p:blipFill>
          <a:blip r:embed="rId6"/>
          <a:stretch>
            <a:fillRect/>
          </a:stretch>
        </p:blipFill>
        <p:spPr>
          <a:xfrm>
            <a:off x="14228838" y="3696573"/>
            <a:ext cx="3234280" cy="2742797"/>
          </a:xfrm>
          <a:prstGeom prst="rect">
            <a:avLst/>
          </a:prstGeom>
        </p:spPr>
      </p:pic>
    </p:spTree>
    <p:extLst>
      <p:ext uri="{BB962C8B-B14F-4D97-AF65-F5344CB8AC3E}">
        <p14:creationId xmlns:p14="http://schemas.microsoft.com/office/powerpoint/2010/main" val="428450131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pic>
        <p:nvPicPr>
          <p:cNvPr id="119" name="Google Shape;119;p3"/>
          <p:cNvPicPr preferRelativeResize="0"/>
          <p:nvPr/>
        </p:nvPicPr>
        <p:blipFill rotWithShape="1">
          <a:blip r:embed="rId3">
            <a:alphaModFix/>
          </a:blip>
          <a:srcRect b="619"/>
          <a:stretch/>
        </p:blipFill>
        <p:spPr>
          <a:xfrm rot="2700000">
            <a:off x="16270669" y="-98947"/>
            <a:ext cx="2072513" cy="2059669"/>
          </a:xfrm>
          <a:prstGeom prst="rect">
            <a:avLst/>
          </a:prstGeom>
          <a:noFill/>
          <a:ln>
            <a:noFill/>
          </a:ln>
        </p:spPr>
      </p:pic>
      <p:grpSp>
        <p:nvGrpSpPr>
          <p:cNvPr id="120" name="Google Shape;120;p3"/>
          <p:cNvGrpSpPr/>
          <p:nvPr/>
        </p:nvGrpSpPr>
        <p:grpSpPr>
          <a:xfrm>
            <a:off x="0" y="8843309"/>
            <a:ext cx="18287996" cy="3230764"/>
            <a:chOff x="0" y="-38100"/>
            <a:chExt cx="4816592" cy="850900"/>
          </a:xfrm>
        </p:grpSpPr>
        <p:sp>
          <p:nvSpPr>
            <p:cNvPr id="121" name="Google Shape;121;p3"/>
            <p:cNvSpPr/>
            <p:nvPr/>
          </p:nvSpPr>
          <p:spPr>
            <a:xfrm>
              <a:off x="0" y="0"/>
              <a:ext cx="4816592" cy="342131"/>
            </a:xfrm>
            <a:custGeom>
              <a:avLst/>
              <a:gdLst/>
              <a:ahLst/>
              <a:cxnLst/>
              <a:rect l="l" t="t" r="r" b="b"/>
              <a:pathLst>
                <a:path w="4816592" h="342131" extrusionOk="0">
                  <a:moveTo>
                    <a:pt x="0" y="0"/>
                  </a:moveTo>
                  <a:lnTo>
                    <a:pt x="4816592" y="0"/>
                  </a:lnTo>
                  <a:lnTo>
                    <a:pt x="4816592" y="342131"/>
                  </a:lnTo>
                  <a:lnTo>
                    <a:pt x="0" y="342131"/>
                  </a:lnTo>
                  <a:close/>
                </a:path>
              </a:pathLst>
            </a:custGeom>
            <a:solidFill>
              <a:srgbClr val="FEC099"/>
            </a:solidFill>
            <a:ln>
              <a:noFill/>
            </a:ln>
          </p:spPr>
        </p:sp>
        <p:sp>
          <p:nvSpPr>
            <p:cNvPr id="122" name="Google Shape;122;p3"/>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pic>
        <p:nvPicPr>
          <p:cNvPr id="123" name="Google Shape;123;p3"/>
          <p:cNvPicPr preferRelativeResize="0"/>
          <p:nvPr/>
        </p:nvPicPr>
        <p:blipFill rotWithShape="1">
          <a:blip r:embed="rId4">
            <a:alphaModFix/>
          </a:blip>
          <a:srcRect/>
          <a:stretch/>
        </p:blipFill>
        <p:spPr>
          <a:xfrm>
            <a:off x="107745" y="9061043"/>
            <a:ext cx="1716191" cy="1175659"/>
          </a:xfrm>
          <a:prstGeom prst="rect">
            <a:avLst/>
          </a:prstGeom>
          <a:noFill/>
          <a:ln>
            <a:noFill/>
          </a:ln>
        </p:spPr>
      </p:pic>
      <p:pic>
        <p:nvPicPr>
          <p:cNvPr id="124" name="Google Shape;124;p3"/>
          <p:cNvPicPr preferRelativeResize="0"/>
          <p:nvPr/>
        </p:nvPicPr>
        <p:blipFill rotWithShape="1">
          <a:blip r:embed="rId5">
            <a:alphaModFix/>
          </a:blip>
          <a:srcRect/>
          <a:stretch/>
        </p:blipFill>
        <p:spPr>
          <a:xfrm>
            <a:off x="15845978" y="7130810"/>
            <a:ext cx="2733798" cy="3538897"/>
          </a:xfrm>
          <a:prstGeom prst="rect">
            <a:avLst/>
          </a:prstGeom>
          <a:noFill/>
          <a:ln>
            <a:noFill/>
          </a:ln>
        </p:spPr>
      </p:pic>
      <p:sp>
        <p:nvSpPr>
          <p:cNvPr id="126" name="Google Shape;126;p3"/>
          <p:cNvSpPr txBox="1">
            <a:spLocks noGrp="1"/>
          </p:cNvSpPr>
          <p:nvPr>
            <p:ph type="body" idx="1"/>
          </p:nvPr>
        </p:nvSpPr>
        <p:spPr>
          <a:xfrm>
            <a:off x="4418463" y="4003240"/>
            <a:ext cx="9451075" cy="2280520"/>
          </a:xfrm>
          <a:prstGeom prst="rect">
            <a:avLst/>
          </a:prstGeom>
        </p:spPr>
        <p:txBody>
          <a:bodyPr spcFirstLastPara="1" wrap="square" lIns="91425" tIns="45700" rIns="91425" bIns="45700" anchor="t" anchorCtr="0">
            <a:normAutofit fontScale="92500" lnSpcReduction="10000"/>
          </a:bodyPr>
          <a:lstStyle/>
          <a:p>
            <a:pPr marL="131445" lvl="0" indent="0" algn="ctr" rtl="0">
              <a:spcBef>
                <a:spcPts val="360"/>
              </a:spcBef>
              <a:spcAft>
                <a:spcPts val="0"/>
              </a:spcAft>
              <a:buSzPct val="56250"/>
              <a:buNone/>
            </a:pPr>
            <a:r>
              <a:rPr lang="en-US" sz="8000" b="1" dirty="0"/>
              <a:t>Monopoly and Pricing with Market Power</a:t>
            </a:r>
          </a:p>
        </p:txBody>
      </p:sp>
    </p:spTree>
    <p:extLst>
      <p:ext uri="{BB962C8B-B14F-4D97-AF65-F5344CB8AC3E}">
        <p14:creationId xmlns:p14="http://schemas.microsoft.com/office/powerpoint/2010/main" val="403579059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pic>
        <p:nvPicPr>
          <p:cNvPr id="119" name="Google Shape;119;p3"/>
          <p:cNvPicPr preferRelativeResize="0"/>
          <p:nvPr/>
        </p:nvPicPr>
        <p:blipFill rotWithShape="1">
          <a:blip r:embed="rId3">
            <a:alphaModFix/>
          </a:blip>
          <a:srcRect b="619"/>
          <a:stretch/>
        </p:blipFill>
        <p:spPr>
          <a:xfrm rot="2700000">
            <a:off x="16270669" y="-98947"/>
            <a:ext cx="2072513" cy="2059669"/>
          </a:xfrm>
          <a:prstGeom prst="rect">
            <a:avLst/>
          </a:prstGeom>
          <a:noFill/>
          <a:ln>
            <a:noFill/>
          </a:ln>
        </p:spPr>
      </p:pic>
      <p:grpSp>
        <p:nvGrpSpPr>
          <p:cNvPr id="120" name="Google Shape;120;p3"/>
          <p:cNvGrpSpPr/>
          <p:nvPr/>
        </p:nvGrpSpPr>
        <p:grpSpPr>
          <a:xfrm>
            <a:off x="0" y="8843309"/>
            <a:ext cx="18287996" cy="3230764"/>
            <a:chOff x="0" y="-38100"/>
            <a:chExt cx="4816592" cy="850900"/>
          </a:xfrm>
        </p:grpSpPr>
        <p:sp>
          <p:nvSpPr>
            <p:cNvPr id="121" name="Google Shape;121;p3"/>
            <p:cNvSpPr/>
            <p:nvPr/>
          </p:nvSpPr>
          <p:spPr>
            <a:xfrm>
              <a:off x="0" y="0"/>
              <a:ext cx="4816592" cy="342131"/>
            </a:xfrm>
            <a:custGeom>
              <a:avLst/>
              <a:gdLst/>
              <a:ahLst/>
              <a:cxnLst/>
              <a:rect l="l" t="t" r="r" b="b"/>
              <a:pathLst>
                <a:path w="4816592" h="342131" extrusionOk="0">
                  <a:moveTo>
                    <a:pt x="0" y="0"/>
                  </a:moveTo>
                  <a:lnTo>
                    <a:pt x="4816592" y="0"/>
                  </a:lnTo>
                  <a:lnTo>
                    <a:pt x="4816592" y="342131"/>
                  </a:lnTo>
                  <a:lnTo>
                    <a:pt x="0" y="342131"/>
                  </a:lnTo>
                  <a:close/>
                </a:path>
              </a:pathLst>
            </a:custGeom>
            <a:solidFill>
              <a:srgbClr val="FEC099"/>
            </a:solidFill>
            <a:ln>
              <a:noFill/>
            </a:ln>
          </p:spPr>
        </p:sp>
        <p:sp>
          <p:nvSpPr>
            <p:cNvPr id="122" name="Google Shape;122;p3"/>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pic>
        <p:nvPicPr>
          <p:cNvPr id="123" name="Google Shape;123;p3"/>
          <p:cNvPicPr preferRelativeResize="0"/>
          <p:nvPr/>
        </p:nvPicPr>
        <p:blipFill rotWithShape="1">
          <a:blip r:embed="rId4">
            <a:alphaModFix/>
          </a:blip>
          <a:srcRect/>
          <a:stretch/>
        </p:blipFill>
        <p:spPr>
          <a:xfrm>
            <a:off x="107745" y="9061043"/>
            <a:ext cx="1716191" cy="1175659"/>
          </a:xfrm>
          <a:prstGeom prst="rect">
            <a:avLst/>
          </a:prstGeom>
          <a:noFill/>
          <a:ln>
            <a:noFill/>
          </a:ln>
        </p:spPr>
      </p:pic>
      <p:pic>
        <p:nvPicPr>
          <p:cNvPr id="124" name="Google Shape;124;p3"/>
          <p:cNvPicPr preferRelativeResize="0"/>
          <p:nvPr/>
        </p:nvPicPr>
        <p:blipFill rotWithShape="1">
          <a:blip r:embed="rId5">
            <a:alphaModFix/>
          </a:blip>
          <a:srcRect/>
          <a:stretch/>
        </p:blipFill>
        <p:spPr>
          <a:xfrm>
            <a:off x="15845978" y="7130810"/>
            <a:ext cx="2733798" cy="3538897"/>
          </a:xfrm>
          <a:prstGeom prst="rect">
            <a:avLst/>
          </a:prstGeom>
          <a:noFill/>
          <a:ln>
            <a:noFill/>
          </a:ln>
        </p:spPr>
      </p:pic>
      <p:sp>
        <p:nvSpPr>
          <p:cNvPr id="4" name="Google Shape;125;p3">
            <a:extLst>
              <a:ext uri="{FF2B5EF4-FFF2-40B4-BE49-F238E27FC236}">
                <a16:creationId xmlns:a16="http://schemas.microsoft.com/office/drawing/2014/main" id="{2487BFE2-9EC9-9052-3758-7EC47A13D17D}"/>
              </a:ext>
            </a:extLst>
          </p:cNvPr>
          <p:cNvSpPr txBox="1">
            <a:spLocks/>
          </p:cNvSpPr>
          <p:nvPr/>
        </p:nvSpPr>
        <p:spPr>
          <a:xfrm>
            <a:off x="4051250" y="359376"/>
            <a:ext cx="8229600" cy="1143000"/>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8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131445" indent="0">
              <a:buSzPct val="56250"/>
              <a:buNone/>
            </a:pPr>
            <a:r>
              <a:rPr lang="en-US" b="1" dirty="0"/>
              <a:t>Monopoly</a:t>
            </a:r>
          </a:p>
        </p:txBody>
      </p:sp>
      <p:sp>
        <p:nvSpPr>
          <p:cNvPr id="5" name="Google Shape;126;p3">
            <a:extLst>
              <a:ext uri="{FF2B5EF4-FFF2-40B4-BE49-F238E27FC236}">
                <a16:creationId xmlns:a16="http://schemas.microsoft.com/office/drawing/2014/main" id="{B794DE41-8BA0-C4CA-4A50-471CB1EEF110}"/>
              </a:ext>
            </a:extLst>
          </p:cNvPr>
          <p:cNvSpPr txBox="1">
            <a:spLocks/>
          </p:cNvSpPr>
          <p:nvPr/>
        </p:nvSpPr>
        <p:spPr>
          <a:xfrm>
            <a:off x="4572000" y="2168650"/>
            <a:ext cx="8229600" cy="5733404"/>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100000"/>
              </a:lnSpc>
              <a:spcBef>
                <a:spcPts val="360"/>
              </a:spcBef>
              <a:spcAft>
                <a:spcPts val="0"/>
              </a:spcAft>
              <a:buClr>
                <a:schemeClr val="dk1"/>
              </a:buClr>
              <a:buSzPts val="1800"/>
              <a:buFont typeface="Arial"/>
              <a:buChar char="•"/>
              <a:defRPr sz="3200" b="0" i="0" u="none" strike="noStrike" cap="none">
                <a:solidFill>
                  <a:schemeClr val="dk1"/>
                </a:solidFill>
                <a:latin typeface="Calibri"/>
                <a:ea typeface="Calibri"/>
                <a:cs typeface="Calibri"/>
                <a:sym typeface="Calibri"/>
              </a:defRPr>
            </a:lvl1pPr>
            <a:lvl2pPr marL="914400" marR="0" lvl="1" indent="-342900" algn="l" rtl="0">
              <a:lnSpc>
                <a:spcPct val="100000"/>
              </a:lnSpc>
              <a:spcBef>
                <a:spcPts val="36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2pPr>
            <a:lvl3pPr marL="1371600" marR="0" lvl="2" indent="-342900" algn="l" rtl="0">
              <a:lnSpc>
                <a:spcPct val="100000"/>
              </a:lnSpc>
              <a:spcBef>
                <a:spcPts val="36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9pPr>
          </a:lstStyle>
          <a:p>
            <a:pPr marL="588645" indent="-457200">
              <a:buSzPct val="56250"/>
            </a:pPr>
            <a:r>
              <a:rPr lang="en-US" dirty="0"/>
              <a:t>a sole supplier of a good for which there is no close substitute.</a:t>
            </a:r>
          </a:p>
          <a:p>
            <a:pPr marL="1045845" lvl="1" indent="-457200">
              <a:buSzPct val="56250"/>
            </a:pPr>
            <a:r>
              <a:rPr lang="en-US" dirty="0"/>
              <a:t>as a single supplier, a monopolist faces the entire (downward sloping) market demand.</a:t>
            </a:r>
          </a:p>
          <a:p>
            <a:pPr marL="588645" indent="-457200">
              <a:buSzPct val="56250"/>
            </a:pPr>
            <a:r>
              <a:rPr lang="en-US" dirty="0"/>
              <a:t>a monopoly’s output is the market output</a:t>
            </a:r>
          </a:p>
          <a:p>
            <a:pPr marL="131445" indent="0">
              <a:buSzPct val="56250"/>
              <a:buNone/>
            </a:pPr>
            <a:endParaRPr lang="en-US" dirty="0"/>
          </a:p>
          <a:p>
            <a:pPr marL="588645" indent="-457200">
              <a:buSzPct val="56250"/>
            </a:pPr>
            <a:r>
              <a:rPr lang="en-US" dirty="0"/>
              <a:t>Profit Maximization: MR=MC</a:t>
            </a:r>
          </a:p>
          <a:p>
            <a:pPr marL="588645" indent="-457200">
              <a:buSzPct val="56250"/>
            </a:pPr>
            <a:endParaRPr lang="en-US" dirty="0"/>
          </a:p>
          <a:p>
            <a:pPr marL="131445" indent="0" algn="ctr">
              <a:buSzPct val="56250"/>
              <a:buNone/>
            </a:pPr>
            <a:r>
              <a:rPr lang="en-US" dirty="0"/>
              <a:t>Profit-maximizing managers set their quantity according to this formula: </a:t>
            </a:r>
          </a:p>
        </p:txBody>
      </p:sp>
      <p:pic>
        <p:nvPicPr>
          <p:cNvPr id="3" name="Picture 2">
            <a:extLst>
              <a:ext uri="{FF2B5EF4-FFF2-40B4-BE49-F238E27FC236}">
                <a16:creationId xmlns:a16="http://schemas.microsoft.com/office/drawing/2014/main" id="{9DCB5A75-9E89-0A93-5D7C-DABF76241E75}"/>
              </a:ext>
            </a:extLst>
          </p:cNvPr>
          <p:cNvPicPr>
            <a:picLocks noChangeAspect="1"/>
          </p:cNvPicPr>
          <p:nvPr/>
        </p:nvPicPr>
        <p:blipFill rotWithShape="1">
          <a:blip r:embed="rId6"/>
          <a:srcRect t="7248"/>
          <a:stretch/>
        </p:blipFill>
        <p:spPr>
          <a:xfrm>
            <a:off x="6833161" y="7551781"/>
            <a:ext cx="3707278" cy="903475"/>
          </a:xfrm>
          <a:prstGeom prst="rect">
            <a:avLst/>
          </a:prstGeom>
        </p:spPr>
      </p:pic>
    </p:spTree>
    <p:extLst>
      <p:ext uri="{BB962C8B-B14F-4D97-AF65-F5344CB8AC3E}">
        <p14:creationId xmlns:p14="http://schemas.microsoft.com/office/powerpoint/2010/main" val="90213028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pic>
        <p:nvPicPr>
          <p:cNvPr id="119" name="Google Shape;119;p3"/>
          <p:cNvPicPr preferRelativeResize="0"/>
          <p:nvPr/>
        </p:nvPicPr>
        <p:blipFill rotWithShape="1">
          <a:blip r:embed="rId3">
            <a:alphaModFix/>
          </a:blip>
          <a:srcRect b="619"/>
          <a:stretch/>
        </p:blipFill>
        <p:spPr>
          <a:xfrm rot="2700000">
            <a:off x="16270669" y="-98947"/>
            <a:ext cx="2072513" cy="2059669"/>
          </a:xfrm>
          <a:prstGeom prst="rect">
            <a:avLst/>
          </a:prstGeom>
          <a:noFill/>
          <a:ln>
            <a:noFill/>
          </a:ln>
        </p:spPr>
      </p:pic>
      <p:grpSp>
        <p:nvGrpSpPr>
          <p:cNvPr id="120" name="Google Shape;120;p3"/>
          <p:cNvGrpSpPr/>
          <p:nvPr/>
        </p:nvGrpSpPr>
        <p:grpSpPr>
          <a:xfrm>
            <a:off x="0" y="8843309"/>
            <a:ext cx="18287996" cy="3230764"/>
            <a:chOff x="0" y="-38100"/>
            <a:chExt cx="4816592" cy="850900"/>
          </a:xfrm>
        </p:grpSpPr>
        <p:sp>
          <p:nvSpPr>
            <p:cNvPr id="121" name="Google Shape;121;p3"/>
            <p:cNvSpPr/>
            <p:nvPr/>
          </p:nvSpPr>
          <p:spPr>
            <a:xfrm>
              <a:off x="0" y="0"/>
              <a:ext cx="4816592" cy="342131"/>
            </a:xfrm>
            <a:custGeom>
              <a:avLst/>
              <a:gdLst/>
              <a:ahLst/>
              <a:cxnLst/>
              <a:rect l="l" t="t" r="r" b="b"/>
              <a:pathLst>
                <a:path w="4816592" h="342131" extrusionOk="0">
                  <a:moveTo>
                    <a:pt x="0" y="0"/>
                  </a:moveTo>
                  <a:lnTo>
                    <a:pt x="4816592" y="0"/>
                  </a:lnTo>
                  <a:lnTo>
                    <a:pt x="4816592" y="342131"/>
                  </a:lnTo>
                  <a:lnTo>
                    <a:pt x="0" y="342131"/>
                  </a:lnTo>
                  <a:close/>
                </a:path>
              </a:pathLst>
            </a:custGeom>
            <a:solidFill>
              <a:srgbClr val="FEC099"/>
            </a:solidFill>
            <a:ln>
              <a:noFill/>
            </a:ln>
          </p:spPr>
        </p:sp>
        <p:sp>
          <p:nvSpPr>
            <p:cNvPr id="122" name="Google Shape;122;p3"/>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pic>
        <p:nvPicPr>
          <p:cNvPr id="123" name="Google Shape;123;p3"/>
          <p:cNvPicPr preferRelativeResize="0"/>
          <p:nvPr/>
        </p:nvPicPr>
        <p:blipFill rotWithShape="1">
          <a:blip r:embed="rId4">
            <a:alphaModFix/>
          </a:blip>
          <a:srcRect/>
          <a:stretch/>
        </p:blipFill>
        <p:spPr>
          <a:xfrm>
            <a:off x="107745" y="9061043"/>
            <a:ext cx="1716191" cy="1175659"/>
          </a:xfrm>
          <a:prstGeom prst="rect">
            <a:avLst/>
          </a:prstGeom>
          <a:noFill/>
          <a:ln>
            <a:noFill/>
          </a:ln>
        </p:spPr>
      </p:pic>
      <p:pic>
        <p:nvPicPr>
          <p:cNvPr id="124" name="Google Shape;124;p3"/>
          <p:cNvPicPr preferRelativeResize="0"/>
          <p:nvPr/>
        </p:nvPicPr>
        <p:blipFill rotWithShape="1">
          <a:blip r:embed="rId5">
            <a:alphaModFix/>
          </a:blip>
          <a:srcRect/>
          <a:stretch/>
        </p:blipFill>
        <p:spPr>
          <a:xfrm>
            <a:off x="15845978" y="7130810"/>
            <a:ext cx="2733798" cy="3538897"/>
          </a:xfrm>
          <a:prstGeom prst="rect">
            <a:avLst/>
          </a:prstGeom>
          <a:noFill/>
          <a:ln>
            <a:noFill/>
          </a:ln>
        </p:spPr>
      </p:pic>
      <p:sp>
        <p:nvSpPr>
          <p:cNvPr id="4" name="Google Shape;125;p3">
            <a:extLst>
              <a:ext uri="{FF2B5EF4-FFF2-40B4-BE49-F238E27FC236}">
                <a16:creationId xmlns:a16="http://schemas.microsoft.com/office/drawing/2014/main" id="{2487BFE2-9EC9-9052-3758-7EC47A13D17D}"/>
              </a:ext>
            </a:extLst>
          </p:cNvPr>
          <p:cNvSpPr txBox="1">
            <a:spLocks/>
          </p:cNvSpPr>
          <p:nvPr/>
        </p:nvSpPr>
        <p:spPr>
          <a:xfrm>
            <a:off x="4051250" y="359376"/>
            <a:ext cx="8229600" cy="1143000"/>
          </a:xfrm>
          <a:prstGeom prst="rect">
            <a:avLst/>
          </a:prstGeom>
          <a:noFill/>
          <a:ln>
            <a:noFill/>
          </a:ln>
        </p:spPr>
        <p:txBody>
          <a:bodyPr spcFirstLastPara="1" wrap="square" lIns="91425" tIns="45700" rIns="91425" bIns="45700" anchor="ctr" anchorCtr="0">
            <a:normAutofit fontScale="92500" lnSpcReduction="20000"/>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8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131445" indent="0">
              <a:buSzPct val="56250"/>
              <a:buNone/>
            </a:pPr>
            <a:r>
              <a:rPr lang="en-US" b="1" dirty="0"/>
              <a:t>Comparison of Consumer and Producer Surplus </a:t>
            </a:r>
          </a:p>
        </p:txBody>
      </p:sp>
      <p:pic>
        <p:nvPicPr>
          <p:cNvPr id="1026" name="Picture 2">
            <a:extLst>
              <a:ext uri="{FF2B5EF4-FFF2-40B4-BE49-F238E27FC236}">
                <a16:creationId xmlns:a16="http://schemas.microsoft.com/office/drawing/2014/main" id="{4A08E65B-785C-9021-B9E1-40AE8970CD4E}"/>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colorTemperature colorTemp="5300"/>
                    </a14:imgEffect>
                  </a14:imgLayer>
                </a14:imgProps>
              </a:ext>
              <a:ext uri="{28A0092B-C50C-407E-A947-70E740481C1C}">
                <a14:useLocalDpi xmlns:a14="http://schemas.microsoft.com/office/drawing/2010/main" val="0"/>
              </a:ext>
            </a:extLst>
          </a:blip>
          <a:srcRect/>
          <a:stretch>
            <a:fillRect/>
          </a:stretch>
        </p:blipFill>
        <p:spPr bwMode="auto">
          <a:xfrm>
            <a:off x="4518603" y="1955745"/>
            <a:ext cx="7294893" cy="61824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703194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pic>
        <p:nvPicPr>
          <p:cNvPr id="119" name="Google Shape;119;p3"/>
          <p:cNvPicPr preferRelativeResize="0"/>
          <p:nvPr/>
        </p:nvPicPr>
        <p:blipFill rotWithShape="1">
          <a:blip r:embed="rId3">
            <a:alphaModFix/>
          </a:blip>
          <a:srcRect b="619"/>
          <a:stretch/>
        </p:blipFill>
        <p:spPr>
          <a:xfrm rot="2700000">
            <a:off x="16270669" y="-98947"/>
            <a:ext cx="2072513" cy="2059669"/>
          </a:xfrm>
          <a:prstGeom prst="rect">
            <a:avLst/>
          </a:prstGeom>
          <a:noFill/>
          <a:ln>
            <a:noFill/>
          </a:ln>
        </p:spPr>
      </p:pic>
      <p:grpSp>
        <p:nvGrpSpPr>
          <p:cNvPr id="120" name="Google Shape;120;p3"/>
          <p:cNvGrpSpPr/>
          <p:nvPr/>
        </p:nvGrpSpPr>
        <p:grpSpPr>
          <a:xfrm>
            <a:off x="0" y="8843309"/>
            <a:ext cx="18287996" cy="3230764"/>
            <a:chOff x="0" y="-38100"/>
            <a:chExt cx="4816592" cy="850900"/>
          </a:xfrm>
        </p:grpSpPr>
        <p:sp>
          <p:nvSpPr>
            <p:cNvPr id="121" name="Google Shape;121;p3"/>
            <p:cNvSpPr/>
            <p:nvPr/>
          </p:nvSpPr>
          <p:spPr>
            <a:xfrm>
              <a:off x="0" y="0"/>
              <a:ext cx="4816592" cy="342131"/>
            </a:xfrm>
            <a:custGeom>
              <a:avLst/>
              <a:gdLst/>
              <a:ahLst/>
              <a:cxnLst/>
              <a:rect l="l" t="t" r="r" b="b"/>
              <a:pathLst>
                <a:path w="4816592" h="342131" extrusionOk="0">
                  <a:moveTo>
                    <a:pt x="0" y="0"/>
                  </a:moveTo>
                  <a:lnTo>
                    <a:pt x="4816592" y="0"/>
                  </a:lnTo>
                  <a:lnTo>
                    <a:pt x="4816592" y="342131"/>
                  </a:lnTo>
                  <a:lnTo>
                    <a:pt x="0" y="342131"/>
                  </a:lnTo>
                  <a:close/>
                </a:path>
              </a:pathLst>
            </a:custGeom>
            <a:solidFill>
              <a:srgbClr val="FEC099"/>
            </a:solidFill>
            <a:ln>
              <a:noFill/>
            </a:ln>
          </p:spPr>
        </p:sp>
        <p:sp>
          <p:nvSpPr>
            <p:cNvPr id="122" name="Google Shape;122;p3"/>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pic>
        <p:nvPicPr>
          <p:cNvPr id="123" name="Google Shape;123;p3"/>
          <p:cNvPicPr preferRelativeResize="0"/>
          <p:nvPr/>
        </p:nvPicPr>
        <p:blipFill rotWithShape="1">
          <a:blip r:embed="rId4">
            <a:alphaModFix/>
          </a:blip>
          <a:srcRect/>
          <a:stretch/>
        </p:blipFill>
        <p:spPr>
          <a:xfrm>
            <a:off x="107745" y="9061043"/>
            <a:ext cx="1716191" cy="1175659"/>
          </a:xfrm>
          <a:prstGeom prst="rect">
            <a:avLst/>
          </a:prstGeom>
          <a:noFill/>
          <a:ln>
            <a:noFill/>
          </a:ln>
        </p:spPr>
      </p:pic>
      <p:pic>
        <p:nvPicPr>
          <p:cNvPr id="124" name="Google Shape;124;p3"/>
          <p:cNvPicPr preferRelativeResize="0"/>
          <p:nvPr/>
        </p:nvPicPr>
        <p:blipFill rotWithShape="1">
          <a:blip r:embed="rId5">
            <a:alphaModFix/>
          </a:blip>
          <a:srcRect/>
          <a:stretch/>
        </p:blipFill>
        <p:spPr>
          <a:xfrm>
            <a:off x="15845978" y="7130810"/>
            <a:ext cx="2733798" cy="3538897"/>
          </a:xfrm>
          <a:prstGeom prst="rect">
            <a:avLst/>
          </a:prstGeom>
          <a:noFill/>
          <a:ln>
            <a:noFill/>
          </a:ln>
        </p:spPr>
      </p:pic>
      <p:sp>
        <p:nvSpPr>
          <p:cNvPr id="4" name="Google Shape;125;p3">
            <a:extLst>
              <a:ext uri="{FF2B5EF4-FFF2-40B4-BE49-F238E27FC236}">
                <a16:creationId xmlns:a16="http://schemas.microsoft.com/office/drawing/2014/main" id="{2487BFE2-9EC9-9052-3758-7EC47A13D17D}"/>
              </a:ext>
            </a:extLst>
          </p:cNvPr>
          <p:cNvSpPr txBox="1">
            <a:spLocks/>
          </p:cNvSpPr>
          <p:nvPr/>
        </p:nvSpPr>
        <p:spPr>
          <a:xfrm>
            <a:off x="4051250" y="359376"/>
            <a:ext cx="8229600" cy="1143000"/>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8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131445" indent="0">
              <a:buSzPct val="56250"/>
              <a:buNone/>
            </a:pPr>
            <a:r>
              <a:rPr lang="en-US" b="1" dirty="0"/>
              <a:t>Pricing with Market Power</a:t>
            </a:r>
          </a:p>
        </p:txBody>
      </p:sp>
      <p:sp>
        <p:nvSpPr>
          <p:cNvPr id="2" name="Google Shape;126;p3">
            <a:extLst>
              <a:ext uri="{FF2B5EF4-FFF2-40B4-BE49-F238E27FC236}">
                <a16:creationId xmlns:a16="http://schemas.microsoft.com/office/drawing/2014/main" id="{B43993AA-EF3F-4CC2-1E4E-454F45DF2C07}"/>
              </a:ext>
            </a:extLst>
          </p:cNvPr>
          <p:cNvSpPr txBox="1">
            <a:spLocks/>
          </p:cNvSpPr>
          <p:nvPr/>
        </p:nvSpPr>
        <p:spPr>
          <a:xfrm>
            <a:off x="3475697" y="1662869"/>
            <a:ext cx="11336601" cy="7152333"/>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360"/>
              </a:spcBef>
              <a:spcAft>
                <a:spcPts val="0"/>
              </a:spcAft>
              <a:buClr>
                <a:schemeClr val="dk1"/>
              </a:buClr>
              <a:buSzPts val="1800"/>
              <a:buFont typeface="Arial"/>
              <a:buChar char="•"/>
              <a:defRPr sz="3200" b="0" i="0" u="none" strike="noStrike" cap="none">
                <a:solidFill>
                  <a:schemeClr val="dk1"/>
                </a:solidFill>
                <a:latin typeface="Calibri"/>
                <a:ea typeface="Calibri"/>
                <a:cs typeface="Calibri"/>
                <a:sym typeface="Calibri"/>
              </a:defRPr>
            </a:lvl1pPr>
            <a:lvl2pPr marL="914400" marR="0" lvl="1" indent="-342900" algn="l" rtl="0">
              <a:lnSpc>
                <a:spcPct val="100000"/>
              </a:lnSpc>
              <a:spcBef>
                <a:spcPts val="36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2pPr>
            <a:lvl3pPr marL="1371600" marR="0" lvl="2" indent="-342900" algn="l" rtl="0">
              <a:lnSpc>
                <a:spcPct val="100000"/>
              </a:lnSpc>
              <a:spcBef>
                <a:spcPts val="36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9pPr>
          </a:lstStyle>
          <a:p>
            <a:pPr marL="131445" indent="0">
              <a:buSzPct val="56250"/>
              <a:buNone/>
            </a:pPr>
            <a:r>
              <a:rPr lang="en-US" sz="2000" b="1" u="sng" dirty="0"/>
              <a:t>Perfect price discrimination</a:t>
            </a:r>
            <a:r>
              <a:rPr lang="en-US" sz="2000" dirty="0"/>
              <a:t>: Monopolist charges the</a:t>
            </a:r>
            <a:r>
              <a:rPr lang="en-US" sz="2000" b="1" dirty="0"/>
              <a:t> maximum </a:t>
            </a:r>
            <a:r>
              <a:rPr lang="en-US" sz="2000" dirty="0"/>
              <a:t>price that each </a:t>
            </a:r>
          </a:p>
          <a:p>
            <a:pPr marL="588645" indent="-457200">
              <a:buSzPct val="56250"/>
            </a:pPr>
            <a:r>
              <a:rPr lang="en-US" sz="2000" dirty="0"/>
              <a:t>consumer is willing to pay.</a:t>
            </a:r>
          </a:p>
          <a:p>
            <a:pPr marL="131445" indent="0">
              <a:buSzPct val="56250"/>
              <a:buNone/>
            </a:pPr>
            <a:endParaRPr lang="en-US" sz="2000" dirty="0"/>
          </a:p>
          <a:p>
            <a:pPr marL="131445" indent="0">
              <a:buSzPct val="56250"/>
              <a:buNone/>
            </a:pPr>
            <a:r>
              <a:rPr lang="en-US" sz="2000" b="1" u="sng" dirty="0"/>
              <a:t>Multi-group price discrimination</a:t>
            </a:r>
            <a:r>
              <a:rPr lang="en-US" sz="2000" dirty="0"/>
              <a:t>: Splitting consumers into two or more groups based </a:t>
            </a:r>
          </a:p>
          <a:p>
            <a:pPr marL="131445" indent="0">
              <a:buSzPct val="56250"/>
              <a:buNone/>
            </a:pPr>
            <a:r>
              <a:rPr lang="en-US" sz="2000" dirty="0"/>
              <a:t>on their demand curve and charging different prices to each group.</a:t>
            </a:r>
          </a:p>
          <a:p>
            <a:pPr marL="131445" indent="0">
              <a:buSzPct val="56250"/>
              <a:buNone/>
            </a:pPr>
            <a:endParaRPr lang="en-US" sz="2000" b="1" u="sng" dirty="0"/>
          </a:p>
          <a:p>
            <a:pPr marL="131445" indent="0">
              <a:buSzPct val="56250"/>
              <a:buNone/>
            </a:pPr>
            <a:r>
              <a:rPr lang="en-US" sz="2000" b="1" u="sng" dirty="0"/>
              <a:t>Non-linear Price Discrimination</a:t>
            </a:r>
            <a:r>
              <a:rPr lang="en-US" sz="2000" dirty="0"/>
              <a:t>: Charging different prices based on the quantity</a:t>
            </a:r>
          </a:p>
          <a:p>
            <a:pPr marL="131445" indent="0">
              <a:buSzPct val="56250"/>
              <a:buNone/>
            </a:pPr>
            <a:endParaRPr lang="en-US" sz="2000" dirty="0"/>
          </a:p>
          <a:p>
            <a:pPr marL="131445" indent="0">
              <a:buSzPct val="56250"/>
              <a:buNone/>
            </a:pPr>
            <a:r>
              <a:rPr lang="en-US" sz="2000" b="1" u="sng" dirty="0"/>
              <a:t>Two-Part Pricing</a:t>
            </a:r>
            <a:r>
              <a:rPr lang="en-US" sz="2000" dirty="0"/>
              <a:t>: Charging an entry fee and a usage fee</a:t>
            </a:r>
          </a:p>
          <a:p>
            <a:pPr marL="131445" indent="0">
              <a:buSzPct val="56250"/>
              <a:buNone/>
            </a:pPr>
            <a:endParaRPr lang="en-US" sz="2000" dirty="0"/>
          </a:p>
          <a:p>
            <a:pPr marL="131445" indent="0">
              <a:buSzPct val="56250"/>
              <a:buNone/>
            </a:pPr>
            <a:r>
              <a:rPr lang="en-US" sz="2000" b="1" u="sng" dirty="0"/>
              <a:t>Bundling</a:t>
            </a:r>
            <a:r>
              <a:rPr lang="en-US" sz="2000" dirty="0"/>
              <a:t>: selling products together in sets</a:t>
            </a:r>
          </a:p>
          <a:p>
            <a:pPr marL="588645" indent="-457200">
              <a:buSzPct val="56250"/>
            </a:pPr>
            <a:r>
              <a:rPr lang="en-US" sz="2000" b="1" u="sng" dirty="0"/>
              <a:t>Pure Bundling</a:t>
            </a:r>
            <a:r>
              <a:rPr lang="en-US" sz="2000" dirty="0"/>
              <a:t>: works when there is a negative correlation between the demands of consumers</a:t>
            </a:r>
          </a:p>
          <a:p>
            <a:pPr marL="1045845" lvl="1" indent="-457200">
              <a:buSzPct val="56250"/>
            </a:pPr>
            <a:r>
              <a:rPr lang="en-US" sz="2000" dirty="0"/>
              <a:t>Changes lower price but increases the number of consumers.</a:t>
            </a:r>
          </a:p>
          <a:p>
            <a:pPr marL="588645" indent="-457200">
              <a:buSzPct val="56250"/>
            </a:pPr>
            <a:r>
              <a:rPr lang="en-US" sz="2000" b="1" u="sng" dirty="0"/>
              <a:t>Mixed Bundling</a:t>
            </a:r>
            <a:r>
              <a:rPr lang="en-US" sz="2000" dirty="0"/>
              <a:t>: allow the customer to buy the pure bundle or any of the bundle’s components separately</a:t>
            </a:r>
          </a:p>
          <a:p>
            <a:pPr marL="131445" indent="0">
              <a:buSzPct val="56250"/>
              <a:buNone/>
            </a:pPr>
            <a:endParaRPr lang="en-US" sz="2000" dirty="0"/>
          </a:p>
          <a:p>
            <a:pPr marL="131445" indent="0">
              <a:buSzPct val="56250"/>
              <a:buNone/>
            </a:pPr>
            <a:r>
              <a:rPr lang="en-US" sz="2000" b="1" u="sng" dirty="0"/>
              <a:t>Peak Load Pricing</a:t>
            </a:r>
            <a:r>
              <a:rPr lang="en-US" sz="2000" dirty="0"/>
              <a:t>: charging higher prices during periods of peak demand in other periods</a:t>
            </a:r>
          </a:p>
          <a:p>
            <a:pPr marL="588645" indent="-457200">
              <a:buSzPct val="56250"/>
            </a:pPr>
            <a:r>
              <a:rPr lang="en-US" sz="2000" dirty="0"/>
              <a:t>used when there is a capacity constraint</a:t>
            </a:r>
          </a:p>
          <a:p>
            <a:pPr marL="588645" indent="-457200">
              <a:buSzPct val="56250"/>
            </a:pPr>
            <a:r>
              <a:rPr lang="en-US" sz="2000" dirty="0"/>
              <a:t>increases profits and spreads demand during off-peak time</a:t>
            </a:r>
          </a:p>
        </p:txBody>
      </p:sp>
    </p:spTree>
    <p:extLst>
      <p:ext uri="{BB962C8B-B14F-4D97-AF65-F5344CB8AC3E}">
        <p14:creationId xmlns:p14="http://schemas.microsoft.com/office/powerpoint/2010/main" val="9454081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pic>
        <p:nvPicPr>
          <p:cNvPr id="119" name="Google Shape;119;p3"/>
          <p:cNvPicPr preferRelativeResize="0"/>
          <p:nvPr/>
        </p:nvPicPr>
        <p:blipFill rotWithShape="1">
          <a:blip r:embed="rId3">
            <a:alphaModFix/>
          </a:blip>
          <a:srcRect b="619"/>
          <a:stretch/>
        </p:blipFill>
        <p:spPr>
          <a:xfrm rot="2700000">
            <a:off x="16270669" y="-98947"/>
            <a:ext cx="2072513" cy="2059669"/>
          </a:xfrm>
          <a:prstGeom prst="rect">
            <a:avLst/>
          </a:prstGeom>
          <a:noFill/>
          <a:ln>
            <a:noFill/>
          </a:ln>
        </p:spPr>
      </p:pic>
      <p:grpSp>
        <p:nvGrpSpPr>
          <p:cNvPr id="120" name="Google Shape;120;p3"/>
          <p:cNvGrpSpPr/>
          <p:nvPr/>
        </p:nvGrpSpPr>
        <p:grpSpPr>
          <a:xfrm>
            <a:off x="0" y="8843309"/>
            <a:ext cx="18287996" cy="3230764"/>
            <a:chOff x="0" y="-38100"/>
            <a:chExt cx="4816592" cy="850900"/>
          </a:xfrm>
        </p:grpSpPr>
        <p:sp>
          <p:nvSpPr>
            <p:cNvPr id="121" name="Google Shape;121;p3"/>
            <p:cNvSpPr/>
            <p:nvPr/>
          </p:nvSpPr>
          <p:spPr>
            <a:xfrm>
              <a:off x="0" y="0"/>
              <a:ext cx="4816592" cy="342131"/>
            </a:xfrm>
            <a:custGeom>
              <a:avLst/>
              <a:gdLst/>
              <a:ahLst/>
              <a:cxnLst/>
              <a:rect l="l" t="t" r="r" b="b"/>
              <a:pathLst>
                <a:path w="4816592" h="342131" extrusionOk="0">
                  <a:moveTo>
                    <a:pt x="0" y="0"/>
                  </a:moveTo>
                  <a:lnTo>
                    <a:pt x="4816592" y="0"/>
                  </a:lnTo>
                  <a:lnTo>
                    <a:pt x="4816592" y="342131"/>
                  </a:lnTo>
                  <a:lnTo>
                    <a:pt x="0" y="342131"/>
                  </a:lnTo>
                  <a:close/>
                </a:path>
              </a:pathLst>
            </a:custGeom>
            <a:solidFill>
              <a:srgbClr val="FEC099"/>
            </a:solidFill>
            <a:ln>
              <a:noFill/>
            </a:ln>
          </p:spPr>
        </p:sp>
        <p:sp>
          <p:nvSpPr>
            <p:cNvPr id="122" name="Google Shape;122;p3"/>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pic>
        <p:nvPicPr>
          <p:cNvPr id="123" name="Google Shape;123;p3"/>
          <p:cNvPicPr preferRelativeResize="0"/>
          <p:nvPr/>
        </p:nvPicPr>
        <p:blipFill rotWithShape="1">
          <a:blip r:embed="rId4">
            <a:alphaModFix/>
          </a:blip>
          <a:srcRect/>
          <a:stretch/>
        </p:blipFill>
        <p:spPr>
          <a:xfrm>
            <a:off x="107745" y="9061043"/>
            <a:ext cx="1716191" cy="1175659"/>
          </a:xfrm>
          <a:prstGeom prst="rect">
            <a:avLst/>
          </a:prstGeom>
          <a:noFill/>
          <a:ln>
            <a:noFill/>
          </a:ln>
        </p:spPr>
      </p:pic>
      <p:pic>
        <p:nvPicPr>
          <p:cNvPr id="124" name="Google Shape;124;p3"/>
          <p:cNvPicPr preferRelativeResize="0"/>
          <p:nvPr/>
        </p:nvPicPr>
        <p:blipFill rotWithShape="1">
          <a:blip r:embed="rId5">
            <a:alphaModFix/>
          </a:blip>
          <a:srcRect/>
          <a:stretch/>
        </p:blipFill>
        <p:spPr>
          <a:xfrm>
            <a:off x="15845978" y="7130810"/>
            <a:ext cx="2733798" cy="3538897"/>
          </a:xfrm>
          <a:prstGeom prst="rect">
            <a:avLst/>
          </a:prstGeom>
          <a:noFill/>
          <a:ln>
            <a:noFill/>
          </a:ln>
        </p:spPr>
      </p:pic>
      <p:sp>
        <p:nvSpPr>
          <p:cNvPr id="4" name="Google Shape;125;p3">
            <a:extLst>
              <a:ext uri="{FF2B5EF4-FFF2-40B4-BE49-F238E27FC236}">
                <a16:creationId xmlns:a16="http://schemas.microsoft.com/office/drawing/2014/main" id="{2487BFE2-9EC9-9052-3758-7EC47A13D17D}"/>
              </a:ext>
            </a:extLst>
          </p:cNvPr>
          <p:cNvSpPr txBox="1">
            <a:spLocks/>
          </p:cNvSpPr>
          <p:nvPr/>
        </p:nvSpPr>
        <p:spPr>
          <a:xfrm>
            <a:off x="4051250" y="359376"/>
            <a:ext cx="8229600" cy="1143000"/>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8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131445" indent="0">
              <a:buSzPct val="56250"/>
              <a:buNone/>
            </a:pPr>
            <a:r>
              <a:rPr lang="en-US" b="1" dirty="0"/>
              <a:t>Question 15</a:t>
            </a:r>
          </a:p>
        </p:txBody>
      </p:sp>
      <p:sp>
        <p:nvSpPr>
          <p:cNvPr id="5" name="Google Shape;126;p3">
            <a:extLst>
              <a:ext uri="{FF2B5EF4-FFF2-40B4-BE49-F238E27FC236}">
                <a16:creationId xmlns:a16="http://schemas.microsoft.com/office/drawing/2014/main" id="{B794DE41-8BA0-C4CA-4A50-471CB1EEF110}"/>
              </a:ext>
            </a:extLst>
          </p:cNvPr>
          <p:cNvSpPr txBox="1">
            <a:spLocks/>
          </p:cNvSpPr>
          <p:nvPr/>
        </p:nvSpPr>
        <p:spPr>
          <a:xfrm>
            <a:off x="1409832" y="1722565"/>
            <a:ext cx="13512435" cy="6841870"/>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100000"/>
              </a:lnSpc>
              <a:spcBef>
                <a:spcPts val="360"/>
              </a:spcBef>
              <a:spcAft>
                <a:spcPts val="0"/>
              </a:spcAft>
              <a:buClr>
                <a:schemeClr val="dk1"/>
              </a:buClr>
              <a:buSzPts val="1800"/>
              <a:buFont typeface="Arial"/>
              <a:buChar char="•"/>
              <a:defRPr sz="3200" b="0" i="0" u="none" strike="noStrike" cap="none">
                <a:solidFill>
                  <a:schemeClr val="dk1"/>
                </a:solidFill>
                <a:latin typeface="Calibri"/>
                <a:ea typeface="Calibri"/>
                <a:cs typeface="Calibri"/>
                <a:sym typeface="Calibri"/>
              </a:defRPr>
            </a:lvl1pPr>
            <a:lvl2pPr marL="914400" marR="0" lvl="1" indent="-342900" algn="l" rtl="0">
              <a:lnSpc>
                <a:spcPct val="100000"/>
              </a:lnSpc>
              <a:spcBef>
                <a:spcPts val="36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2pPr>
            <a:lvl3pPr marL="1371600" marR="0" lvl="2" indent="-342900" algn="l" rtl="0">
              <a:lnSpc>
                <a:spcPct val="100000"/>
              </a:lnSpc>
              <a:spcBef>
                <a:spcPts val="36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9pPr>
          </a:lstStyle>
          <a:p>
            <a:pPr marL="131445" lvl="0" indent="0" algn="l" rtl="0">
              <a:spcBef>
                <a:spcPts val="360"/>
              </a:spcBef>
              <a:spcAft>
                <a:spcPts val="0"/>
              </a:spcAft>
              <a:buSzPct val="56250"/>
              <a:buNone/>
            </a:pPr>
            <a:r>
              <a:rPr lang="en-US" sz="3200" dirty="0"/>
              <a:t>A monopoly faces a market demand curve given by P = 15-0.25Q. Its cost function is C=15+5Q</a:t>
            </a:r>
          </a:p>
          <a:p>
            <a:pPr marL="131445" lvl="0" indent="0" algn="l" rtl="0">
              <a:spcBef>
                <a:spcPts val="360"/>
              </a:spcBef>
              <a:spcAft>
                <a:spcPts val="0"/>
              </a:spcAft>
              <a:buSzPct val="56250"/>
              <a:buNone/>
            </a:pPr>
            <a:endParaRPr lang="en-US" sz="3200" dirty="0"/>
          </a:p>
          <a:p>
            <a:pPr marL="645795" lvl="0" indent="-514350" algn="l" rtl="0">
              <a:spcBef>
                <a:spcPts val="360"/>
              </a:spcBef>
              <a:spcAft>
                <a:spcPts val="0"/>
              </a:spcAft>
              <a:buSzPct val="56250"/>
              <a:buAutoNum type="alphaUcPeriod"/>
            </a:pPr>
            <a:r>
              <a:rPr lang="en-US" dirty="0"/>
              <a:t>Calculate the profit maximizing output and price for the monopolist (under uniform pricing strategy).</a:t>
            </a:r>
            <a:br>
              <a:rPr lang="en-US" dirty="0"/>
            </a:br>
            <a:endParaRPr lang="en-US" dirty="0"/>
          </a:p>
          <a:p>
            <a:pPr marL="645795" indent="-514350">
              <a:buSzPct val="56250"/>
              <a:buFont typeface="Arial"/>
              <a:buAutoNum type="alphaUcPeriod"/>
            </a:pPr>
            <a:r>
              <a:rPr lang="en-US" dirty="0"/>
              <a:t>On a diagram, draw the demand curve, marginal revenue curve, and marginal cost curve. Clearly label the axes.</a:t>
            </a:r>
            <a:br>
              <a:rPr lang="en-US" dirty="0"/>
            </a:br>
            <a:endParaRPr lang="en-US" dirty="0"/>
          </a:p>
          <a:p>
            <a:pPr marL="645795" indent="-514350">
              <a:buSzPct val="56250"/>
              <a:buFont typeface="Arial"/>
              <a:buAutoNum type="alphaUcPeriod"/>
            </a:pPr>
            <a:r>
              <a:rPr lang="en-US" dirty="0"/>
              <a:t>The deadweight loss under this uniform pricing strategy is _________. If the monopoly can carry out first-degree price discrimination, the deadweight loss in that case would be ______.</a:t>
            </a:r>
          </a:p>
          <a:p>
            <a:pPr marL="131445" lvl="0" indent="0" algn="l" rtl="0">
              <a:spcBef>
                <a:spcPts val="360"/>
              </a:spcBef>
              <a:spcAft>
                <a:spcPts val="0"/>
              </a:spcAft>
              <a:buSzPct val="56250"/>
              <a:buNone/>
            </a:pPr>
            <a:endParaRPr lang="en-US" dirty="0"/>
          </a:p>
          <a:p>
            <a:pPr marL="131445" lvl="0" indent="0" algn="l" rtl="0">
              <a:spcBef>
                <a:spcPts val="360"/>
              </a:spcBef>
              <a:spcAft>
                <a:spcPts val="0"/>
              </a:spcAft>
              <a:buSzPct val="56250"/>
              <a:buNone/>
            </a:pPr>
            <a:endParaRPr lang="en-US" b="1" i="1" dirty="0"/>
          </a:p>
          <a:p>
            <a:pPr marL="588645" lvl="1" indent="0">
              <a:buSzPct val="56250"/>
              <a:buNone/>
            </a:pPr>
            <a:endParaRPr lang="en-US" b="1" i="1" dirty="0"/>
          </a:p>
        </p:txBody>
      </p:sp>
    </p:spTree>
    <p:extLst>
      <p:ext uri="{BB962C8B-B14F-4D97-AF65-F5344CB8AC3E}">
        <p14:creationId xmlns:p14="http://schemas.microsoft.com/office/powerpoint/2010/main" val="3419628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pic>
        <p:nvPicPr>
          <p:cNvPr id="119" name="Google Shape;119;p3"/>
          <p:cNvPicPr preferRelativeResize="0"/>
          <p:nvPr/>
        </p:nvPicPr>
        <p:blipFill rotWithShape="1">
          <a:blip r:embed="rId3">
            <a:alphaModFix/>
          </a:blip>
          <a:srcRect b="619"/>
          <a:stretch/>
        </p:blipFill>
        <p:spPr>
          <a:xfrm rot="2700000">
            <a:off x="16270669" y="-98947"/>
            <a:ext cx="2072513" cy="2059669"/>
          </a:xfrm>
          <a:prstGeom prst="rect">
            <a:avLst/>
          </a:prstGeom>
          <a:noFill/>
          <a:ln>
            <a:noFill/>
          </a:ln>
        </p:spPr>
      </p:pic>
      <p:grpSp>
        <p:nvGrpSpPr>
          <p:cNvPr id="120" name="Google Shape;120;p3"/>
          <p:cNvGrpSpPr/>
          <p:nvPr/>
        </p:nvGrpSpPr>
        <p:grpSpPr>
          <a:xfrm>
            <a:off x="0" y="8843309"/>
            <a:ext cx="18287996" cy="3230764"/>
            <a:chOff x="0" y="-38100"/>
            <a:chExt cx="4816592" cy="850900"/>
          </a:xfrm>
        </p:grpSpPr>
        <p:sp>
          <p:nvSpPr>
            <p:cNvPr id="121" name="Google Shape;121;p3"/>
            <p:cNvSpPr/>
            <p:nvPr/>
          </p:nvSpPr>
          <p:spPr>
            <a:xfrm>
              <a:off x="0" y="0"/>
              <a:ext cx="4816592" cy="342131"/>
            </a:xfrm>
            <a:custGeom>
              <a:avLst/>
              <a:gdLst/>
              <a:ahLst/>
              <a:cxnLst/>
              <a:rect l="l" t="t" r="r" b="b"/>
              <a:pathLst>
                <a:path w="4816592" h="342131" extrusionOk="0">
                  <a:moveTo>
                    <a:pt x="0" y="0"/>
                  </a:moveTo>
                  <a:lnTo>
                    <a:pt x="4816592" y="0"/>
                  </a:lnTo>
                  <a:lnTo>
                    <a:pt x="4816592" y="342131"/>
                  </a:lnTo>
                  <a:lnTo>
                    <a:pt x="0" y="342131"/>
                  </a:lnTo>
                  <a:close/>
                </a:path>
              </a:pathLst>
            </a:custGeom>
            <a:solidFill>
              <a:srgbClr val="FEC099"/>
            </a:solidFill>
            <a:ln>
              <a:noFill/>
            </a:ln>
          </p:spPr>
        </p:sp>
        <p:sp>
          <p:nvSpPr>
            <p:cNvPr id="122" name="Google Shape;122;p3"/>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pic>
        <p:nvPicPr>
          <p:cNvPr id="123" name="Google Shape;123;p3"/>
          <p:cNvPicPr preferRelativeResize="0"/>
          <p:nvPr/>
        </p:nvPicPr>
        <p:blipFill rotWithShape="1">
          <a:blip r:embed="rId4">
            <a:alphaModFix/>
          </a:blip>
          <a:srcRect/>
          <a:stretch/>
        </p:blipFill>
        <p:spPr>
          <a:xfrm>
            <a:off x="107745" y="9061043"/>
            <a:ext cx="1716191" cy="1175659"/>
          </a:xfrm>
          <a:prstGeom prst="rect">
            <a:avLst/>
          </a:prstGeom>
          <a:noFill/>
          <a:ln>
            <a:noFill/>
          </a:ln>
        </p:spPr>
      </p:pic>
      <p:pic>
        <p:nvPicPr>
          <p:cNvPr id="124" name="Google Shape;124;p3"/>
          <p:cNvPicPr preferRelativeResize="0"/>
          <p:nvPr/>
        </p:nvPicPr>
        <p:blipFill rotWithShape="1">
          <a:blip r:embed="rId5">
            <a:alphaModFix/>
          </a:blip>
          <a:srcRect/>
          <a:stretch/>
        </p:blipFill>
        <p:spPr>
          <a:xfrm>
            <a:off x="15845978" y="7130810"/>
            <a:ext cx="2733798" cy="3538897"/>
          </a:xfrm>
          <a:prstGeom prst="rect">
            <a:avLst/>
          </a:prstGeom>
          <a:noFill/>
          <a:ln>
            <a:noFill/>
          </a:ln>
        </p:spPr>
      </p:pic>
      <p:sp>
        <p:nvSpPr>
          <p:cNvPr id="4" name="Google Shape;125;p3">
            <a:extLst>
              <a:ext uri="{FF2B5EF4-FFF2-40B4-BE49-F238E27FC236}">
                <a16:creationId xmlns:a16="http://schemas.microsoft.com/office/drawing/2014/main" id="{2487BFE2-9EC9-9052-3758-7EC47A13D17D}"/>
              </a:ext>
            </a:extLst>
          </p:cNvPr>
          <p:cNvSpPr txBox="1">
            <a:spLocks/>
          </p:cNvSpPr>
          <p:nvPr/>
        </p:nvSpPr>
        <p:spPr>
          <a:xfrm>
            <a:off x="4051250" y="359376"/>
            <a:ext cx="8229600" cy="1143000"/>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8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131445" indent="0">
              <a:buSzPct val="56250"/>
              <a:buNone/>
            </a:pPr>
            <a:r>
              <a:rPr lang="en-US" b="1" dirty="0"/>
              <a:t>Question 16</a:t>
            </a:r>
          </a:p>
        </p:txBody>
      </p:sp>
      <p:sp>
        <p:nvSpPr>
          <p:cNvPr id="5" name="Google Shape;126;p3">
            <a:extLst>
              <a:ext uri="{FF2B5EF4-FFF2-40B4-BE49-F238E27FC236}">
                <a16:creationId xmlns:a16="http://schemas.microsoft.com/office/drawing/2014/main" id="{B794DE41-8BA0-C4CA-4A50-471CB1EEF110}"/>
              </a:ext>
            </a:extLst>
          </p:cNvPr>
          <p:cNvSpPr txBox="1">
            <a:spLocks/>
          </p:cNvSpPr>
          <p:nvPr/>
        </p:nvSpPr>
        <p:spPr>
          <a:xfrm>
            <a:off x="1823936" y="1498035"/>
            <a:ext cx="13512435" cy="2072640"/>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100000"/>
              </a:lnSpc>
              <a:spcBef>
                <a:spcPts val="360"/>
              </a:spcBef>
              <a:spcAft>
                <a:spcPts val="0"/>
              </a:spcAft>
              <a:buClr>
                <a:schemeClr val="dk1"/>
              </a:buClr>
              <a:buSzPts val="1800"/>
              <a:buFont typeface="Arial"/>
              <a:buChar char="•"/>
              <a:defRPr sz="3200" b="0" i="0" u="none" strike="noStrike" cap="none">
                <a:solidFill>
                  <a:schemeClr val="dk1"/>
                </a:solidFill>
                <a:latin typeface="Calibri"/>
                <a:ea typeface="Calibri"/>
                <a:cs typeface="Calibri"/>
                <a:sym typeface="Calibri"/>
              </a:defRPr>
            </a:lvl1pPr>
            <a:lvl2pPr marL="914400" marR="0" lvl="1" indent="-342900" algn="l" rtl="0">
              <a:lnSpc>
                <a:spcPct val="100000"/>
              </a:lnSpc>
              <a:spcBef>
                <a:spcPts val="36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2pPr>
            <a:lvl3pPr marL="1371600" marR="0" lvl="2" indent="-342900" algn="l" rtl="0">
              <a:lnSpc>
                <a:spcPct val="100000"/>
              </a:lnSpc>
              <a:spcBef>
                <a:spcPts val="36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9pPr>
          </a:lstStyle>
          <a:p>
            <a:pPr marL="131445" lvl="0" indent="0" algn="l" rtl="0">
              <a:spcBef>
                <a:spcPts val="360"/>
              </a:spcBef>
              <a:spcAft>
                <a:spcPts val="0"/>
              </a:spcAft>
              <a:buSzPct val="56250"/>
              <a:buNone/>
            </a:pPr>
            <a:r>
              <a:rPr lang="en-US" sz="2400" dirty="0"/>
              <a:t>The table provides the reservation prices for three students who are deciding what to do during in the summer. The students could travel to San Diego or  New York. For this question, we will assume that these are the only students, and the marginal cost is 0 for both choices. A travel agency is considering whether to use stand-alone pricing or pure bundling pricing strategy.</a:t>
            </a:r>
          </a:p>
          <a:p>
            <a:pPr marL="131445" lvl="0" indent="0" algn="l" rtl="0">
              <a:spcBef>
                <a:spcPts val="360"/>
              </a:spcBef>
              <a:spcAft>
                <a:spcPts val="0"/>
              </a:spcAft>
              <a:buSzPct val="56250"/>
              <a:buNone/>
            </a:pPr>
            <a:endParaRPr lang="en-US" sz="2400" b="1" i="1" dirty="0"/>
          </a:p>
          <a:p>
            <a:pPr marL="131445" lvl="0" indent="0" algn="l" rtl="0">
              <a:spcBef>
                <a:spcPts val="360"/>
              </a:spcBef>
              <a:spcAft>
                <a:spcPts val="0"/>
              </a:spcAft>
              <a:buSzPct val="56250"/>
              <a:buNone/>
            </a:pPr>
            <a:endParaRPr lang="en-US" sz="2400" b="1" i="1" dirty="0"/>
          </a:p>
          <a:p>
            <a:pPr marL="131445" lvl="0" indent="0" algn="l" rtl="0">
              <a:spcBef>
                <a:spcPts val="360"/>
              </a:spcBef>
              <a:spcAft>
                <a:spcPts val="0"/>
              </a:spcAft>
              <a:buSzPct val="56250"/>
              <a:buNone/>
            </a:pPr>
            <a:endParaRPr lang="en-US" sz="2400" b="1" i="1" dirty="0"/>
          </a:p>
          <a:p>
            <a:pPr marL="131445" lvl="0" indent="0" algn="l" rtl="0">
              <a:spcBef>
                <a:spcPts val="360"/>
              </a:spcBef>
              <a:spcAft>
                <a:spcPts val="0"/>
              </a:spcAft>
              <a:buSzPct val="56250"/>
              <a:buNone/>
            </a:pPr>
            <a:endParaRPr lang="en-US" sz="2400" b="1" i="1" dirty="0"/>
          </a:p>
          <a:p>
            <a:pPr marL="131445" lvl="0" indent="0" algn="l" rtl="0">
              <a:spcBef>
                <a:spcPts val="360"/>
              </a:spcBef>
              <a:spcAft>
                <a:spcPts val="0"/>
              </a:spcAft>
              <a:buSzPct val="56250"/>
              <a:buNone/>
            </a:pPr>
            <a:endParaRPr lang="en-US" sz="2400" b="1" i="1" dirty="0"/>
          </a:p>
          <a:p>
            <a:pPr marL="131445" lvl="0" indent="0" algn="l" rtl="0">
              <a:spcBef>
                <a:spcPts val="360"/>
              </a:spcBef>
              <a:spcAft>
                <a:spcPts val="0"/>
              </a:spcAft>
              <a:buSzPct val="56250"/>
              <a:buNone/>
            </a:pPr>
            <a:endParaRPr lang="en-US" sz="2400" b="1" i="1" dirty="0"/>
          </a:p>
          <a:p>
            <a:pPr marL="131445" lvl="0" indent="0" algn="l" rtl="0">
              <a:spcBef>
                <a:spcPts val="360"/>
              </a:spcBef>
              <a:spcAft>
                <a:spcPts val="0"/>
              </a:spcAft>
              <a:buSzPct val="56250"/>
              <a:buNone/>
            </a:pPr>
            <a:endParaRPr lang="en-US" sz="2400" b="1" i="1" dirty="0"/>
          </a:p>
          <a:p>
            <a:pPr marL="131445" lvl="0" indent="0" algn="l" rtl="0">
              <a:spcBef>
                <a:spcPts val="360"/>
              </a:spcBef>
              <a:spcAft>
                <a:spcPts val="0"/>
              </a:spcAft>
              <a:buSzPct val="56250"/>
              <a:buNone/>
            </a:pPr>
            <a:endParaRPr lang="en-US" sz="2400" b="1" i="1" dirty="0"/>
          </a:p>
          <a:p>
            <a:pPr marL="588645" lvl="1" indent="0">
              <a:buSzPct val="56250"/>
              <a:buNone/>
            </a:pPr>
            <a:endParaRPr lang="en-US" b="1" i="1" dirty="0"/>
          </a:p>
        </p:txBody>
      </p:sp>
      <p:graphicFrame>
        <p:nvGraphicFramePr>
          <p:cNvPr id="2" name="Table 2">
            <a:extLst>
              <a:ext uri="{FF2B5EF4-FFF2-40B4-BE49-F238E27FC236}">
                <a16:creationId xmlns:a16="http://schemas.microsoft.com/office/drawing/2014/main" id="{1481DC8F-1A25-5021-0E5F-388FDBEFA0A4}"/>
              </a:ext>
            </a:extLst>
          </p:cNvPr>
          <p:cNvGraphicFramePr>
            <a:graphicFrameLocks noGrp="1"/>
          </p:cNvGraphicFramePr>
          <p:nvPr>
            <p:extLst>
              <p:ext uri="{D42A27DB-BD31-4B8C-83A1-F6EECF244321}">
                <p14:modId xmlns:p14="http://schemas.microsoft.com/office/powerpoint/2010/main" val="3141796100"/>
              </p:ext>
            </p:extLst>
          </p:nvPr>
        </p:nvGraphicFramePr>
        <p:xfrm>
          <a:off x="4377447" y="3382277"/>
          <a:ext cx="8405412" cy="2072640"/>
        </p:xfrm>
        <a:graphic>
          <a:graphicData uri="http://schemas.openxmlformats.org/drawingml/2006/table">
            <a:tbl>
              <a:tblPr firstRow="1" bandRow="1">
                <a:tableStyleId>{5C22544A-7EE6-4342-B048-85BDC9FD1C3A}</a:tableStyleId>
              </a:tblPr>
              <a:tblGrid>
                <a:gridCol w="2101353">
                  <a:extLst>
                    <a:ext uri="{9D8B030D-6E8A-4147-A177-3AD203B41FA5}">
                      <a16:colId xmlns:a16="http://schemas.microsoft.com/office/drawing/2014/main" val="2614788261"/>
                    </a:ext>
                  </a:extLst>
                </a:gridCol>
                <a:gridCol w="2101353">
                  <a:extLst>
                    <a:ext uri="{9D8B030D-6E8A-4147-A177-3AD203B41FA5}">
                      <a16:colId xmlns:a16="http://schemas.microsoft.com/office/drawing/2014/main" val="1540605936"/>
                    </a:ext>
                  </a:extLst>
                </a:gridCol>
                <a:gridCol w="2101353">
                  <a:extLst>
                    <a:ext uri="{9D8B030D-6E8A-4147-A177-3AD203B41FA5}">
                      <a16:colId xmlns:a16="http://schemas.microsoft.com/office/drawing/2014/main" val="2352970718"/>
                    </a:ext>
                  </a:extLst>
                </a:gridCol>
                <a:gridCol w="2101353">
                  <a:extLst>
                    <a:ext uri="{9D8B030D-6E8A-4147-A177-3AD203B41FA5}">
                      <a16:colId xmlns:a16="http://schemas.microsoft.com/office/drawing/2014/main" val="2308530867"/>
                    </a:ext>
                  </a:extLst>
                </a:gridCol>
              </a:tblGrid>
              <a:tr h="468716">
                <a:tc>
                  <a:txBody>
                    <a:bodyPr/>
                    <a:lstStyle/>
                    <a:p>
                      <a:pPr algn="ctr"/>
                      <a:endParaRPr lang="en-US" sz="28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800" b="0" dirty="0">
                          <a:solidFill>
                            <a:schemeClr val="tx1"/>
                          </a:solidFill>
                          <a:latin typeface="Calibri" panose="020F0502020204030204" pitchFamily="34" charset="0"/>
                          <a:ea typeface="Calibri" panose="020F0502020204030204" pitchFamily="34" charset="0"/>
                          <a:cs typeface="Calibri" panose="020F0502020204030204" pitchFamily="34" charset="0"/>
                        </a:rPr>
                        <a:t>New York</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800" b="0" dirty="0">
                          <a:solidFill>
                            <a:schemeClr val="tx1"/>
                          </a:solidFill>
                          <a:latin typeface="Calibri" panose="020F0502020204030204" pitchFamily="34" charset="0"/>
                          <a:ea typeface="Calibri" panose="020F0502020204030204" pitchFamily="34" charset="0"/>
                          <a:cs typeface="Calibri" panose="020F0502020204030204" pitchFamily="34" charset="0"/>
                        </a:rPr>
                        <a:t>San Diego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800" b="0" dirty="0">
                          <a:solidFill>
                            <a:schemeClr val="tx1"/>
                          </a:solidFill>
                          <a:latin typeface="Calibri" panose="020F0502020204030204" pitchFamily="34" charset="0"/>
                          <a:ea typeface="Calibri" panose="020F0502020204030204" pitchFamily="34" charset="0"/>
                          <a:cs typeface="Calibri" panose="020F0502020204030204" pitchFamily="34" charset="0"/>
                        </a:rPr>
                        <a:t>Bundle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9572700"/>
                  </a:ext>
                </a:extLst>
              </a:tr>
              <a:tr h="468716">
                <a:tc>
                  <a:txBody>
                    <a:bodyPr/>
                    <a:lstStyle/>
                    <a:p>
                      <a:pPr algn="ctr"/>
                      <a:r>
                        <a:rPr lang="en-US" sz="2800" b="0" dirty="0">
                          <a:solidFill>
                            <a:schemeClr val="tx1"/>
                          </a:solidFill>
                          <a:latin typeface="Calibri" panose="020F0502020204030204" pitchFamily="34" charset="0"/>
                          <a:ea typeface="Calibri" panose="020F0502020204030204" pitchFamily="34" charset="0"/>
                          <a:cs typeface="Calibri" panose="020F0502020204030204" pitchFamily="34" charset="0"/>
                        </a:rPr>
                        <a:t>Steven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800" b="0" dirty="0">
                          <a:solidFill>
                            <a:schemeClr val="tx1"/>
                          </a:solidFill>
                          <a:latin typeface="Calibri" panose="020F0502020204030204" pitchFamily="34" charset="0"/>
                          <a:ea typeface="Calibri" panose="020F0502020204030204" pitchFamily="34" charset="0"/>
                          <a:cs typeface="Calibri" panose="020F0502020204030204" pitchFamily="34" charset="0"/>
                        </a:rPr>
                        <a:t>110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800" b="0" dirty="0">
                          <a:solidFill>
                            <a:schemeClr val="tx1"/>
                          </a:solidFill>
                          <a:latin typeface="Calibri" panose="020F0502020204030204" pitchFamily="34" charset="0"/>
                          <a:ea typeface="Calibri" panose="020F0502020204030204" pitchFamily="34" charset="0"/>
                          <a:cs typeface="Calibri" panose="020F0502020204030204" pitchFamily="34" charset="0"/>
                        </a:rPr>
                        <a:t>100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800" b="0" dirty="0">
                          <a:solidFill>
                            <a:schemeClr val="tx1"/>
                          </a:solidFill>
                          <a:latin typeface="Calibri" panose="020F0502020204030204" pitchFamily="34" charset="0"/>
                          <a:ea typeface="Calibri" panose="020F0502020204030204" pitchFamily="34" charset="0"/>
                          <a:cs typeface="Calibri" panose="020F0502020204030204" pitchFamily="34" charset="0"/>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20901836"/>
                  </a:ext>
                </a:extLst>
              </a:tr>
              <a:tr h="468716">
                <a:tc>
                  <a:txBody>
                    <a:bodyPr/>
                    <a:lstStyle/>
                    <a:p>
                      <a:pPr algn="ctr"/>
                      <a:r>
                        <a:rPr lang="en-US" sz="2800" b="0" dirty="0">
                          <a:solidFill>
                            <a:schemeClr val="tx1"/>
                          </a:solidFill>
                          <a:latin typeface="Calibri" panose="020F0502020204030204" pitchFamily="34" charset="0"/>
                          <a:ea typeface="Calibri" panose="020F0502020204030204" pitchFamily="34" charset="0"/>
                          <a:cs typeface="Calibri" panose="020F0502020204030204" pitchFamily="34" charset="0"/>
                        </a:rPr>
                        <a:t>Brian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800" b="0" dirty="0">
                          <a:solidFill>
                            <a:schemeClr val="tx1"/>
                          </a:solidFill>
                          <a:latin typeface="Calibri" panose="020F0502020204030204" pitchFamily="34" charset="0"/>
                          <a:ea typeface="Calibri" panose="020F0502020204030204" pitchFamily="34" charset="0"/>
                          <a:cs typeface="Calibri" panose="020F0502020204030204" pitchFamily="34" charset="0"/>
                        </a:rPr>
                        <a:t>105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800" b="0" dirty="0">
                          <a:solidFill>
                            <a:schemeClr val="tx1"/>
                          </a:solidFill>
                          <a:latin typeface="Calibri" panose="020F0502020204030204" pitchFamily="34" charset="0"/>
                          <a:ea typeface="Calibri" panose="020F0502020204030204" pitchFamily="34" charset="0"/>
                          <a:cs typeface="Calibri" panose="020F0502020204030204" pitchFamily="34" charset="0"/>
                        </a:rPr>
                        <a:t>125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800" b="0" dirty="0">
                          <a:solidFill>
                            <a:schemeClr val="tx1"/>
                          </a:solidFill>
                          <a:latin typeface="Calibri" panose="020F0502020204030204" pitchFamily="34" charset="0"/>
                          <a:ea typeface="Calibri" panose="020F0502020204030204" pitchFamily="34" charset="0"/>
                          <a:cs typeface="Calibri" panose="020F0502020204030204" pitchFamily="34" charset="0"/>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55828842"/>
                  </a:ext>
                </a:extLst>
              </a:tr>
              <a:tr h="451012">
                <a:tc>
                  <a:txBody>
                    <a:bodyPr/>
                    <a:lstStyle/>
                    <a:p>
                      <a:pPr algn="ctr"/>
                      <a:r>
                        <a:rPr lang="en-US" sz="2800" b="0" dirty="0">
                          <a:solidFill>
                            <a:schemeClr val="tx1"/>
                          </a:solidFill>
                          <a:latin typeface="Calibri" panose="020F0502020204030204" pitchFamily="34" charset="0"/>
                          <a:ea typeface="Calibri" panose="020F0502020204030204" pitchFamily="34" charset="0"/>
                          <a:cs typeface="Calibri" panose="020F0502020204030204" pitchFamily="34" charset="0"/>
                        </a:rPr>
                        <a:t>Carl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800" b="0" dirty="0">
                          <a:solidFill>
                            <a:schemeClr val="tx1"/>
                          </a:solidFill>
                          <a:latin typeface="Calibri" panose="020F0502020204030204" pitchFamily="34" charset="0"/>
                          <a:ea typeface="Calibri" panose="020F0502020204030204" pitchFamily="34" charset="0"/>
                          <a:cs typeface="Calibri" panose="020F0502020204030204" pitchFamily="34" charset="0"/>
                        </a:rPr>
                        <a:t>100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800" b="0" dirty="0">
                          <a:solidFill>
                            <a:schemeClr val="tx1"/>
                          </a:solidFill>
                          <a:latin typeface="Calibri" panose="020F0502020204030204" pitchFamily="34" charset="0"/>
                          <a:ea typeface="Calibri" panose="020F0502020204030204" pitchFamily="34" charset="0"/>
                          <a:cs typeface="Calibri" panose="020F0502020204030204" pitchFamily="34" charset="0"/>
                        </a:rPr>
                        <a:t>150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800" b="0" dirty="0">
                          <a:solidFill>
                            <a:schemeClr val="tx1"/>
                          </a:solidFill>
                          <a:latin typeface="Calibri" panose="020F0502020204030204" pitchFamily="34" charset="0"/>
                          <a:ea typeface="Calibri" panose="020F0502020204030204" pitchFamily="34" charset="0"/>
                          <a:cs typeface="Calibri" panose="020F0502020204030204" pitchFamily="34" charset="0"/>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70689329"/>
                  </a:ext>
                </a:extLst>
              </a:tr>
            </a:tbl>
          </a:graphicData>
        </a:graphic>
      </p:graphicFrame>
      <p:sp>
        <p:nvSpPr>
          <p:cNvPr id="3" name="Google Shape;126;p3">
            <a:extLst>
              <a:ext uri="{FF2B5EF4-FFF2-40B4-BE49-F238E27FC236}">
                <a16:creationId xmlns:a16="http://schemas.microsoft.com/office/drawing/2014/main" id="{8832DC9F-7DCB-AC78-5E8A-B72A906368E2}"/>
              </a:ext>
            </a:extLst>
          </p:cNvPr>
          <p:cNvSpPr txBox="1">
            <a:spLocks/>
          </p:cNvSpPr>
          <p:nvPr/>
        </p:nvSpPr>
        <p:spPr>
          <a:xfrm>
            <a:off x="1823935" y="5806680"/>
            <a:ext cx="13512435" cy="207264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360"/>
              </a:spcBef>
              <a:spcAft>
                <a:spcPts val="0"/>
              </a:spcAft>
              <a:buClr>
                <a:schemeClr val="dk1"/>
              </a:buClr>
              <a:buSzPts val="1800"/>
              <a:buFont typeface="Arial"/>
              <a:buChar char="•"/>
              <a:defRPr sz="3200" b="0" i="0" u="none" strike="noStrike" cap="none">
                <a:solidFill>
                  <a:schemeClr val="dk1"/>
                </a:solidFill>
                <a:latin typeface="Calibri"/>
                <a:ea typeface="Calibri"/>
                <a:cs typeface="Calibri"/>
                <a:sym typeface="Calibri"/>
              </a:defRPr>
            </a:lvl1pPr>
            <a:lvl2pPr marL="914400" marR="0" lvl="1" indent="-342900" algn="l" rtl="0">
              <a:lnSpc>
                <a:spcPct val="100000"/>
              </a:lnSpc>
              <a:spcBef>
                <a:spcPts val="36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2pPr>
            <a:lvl3pPr marL="1371600" marR="0" lvl="2" indent="-342900" algn="l" rtl="0">
              <a:lnSpc>
                <a:spcPct val="100000"/>
              </a:lnSpc>
              <a:spcBef>
                <a:spcPts val="36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9pPr>
          </a:lstStyle>
          <a:p>
            <a:pPr marL="131445" lvl="0" indent="0" algn="l" rtl="0">
              <a:spcBef>
                <a:spcPts val="360"/>
              </a:spcBef>
              <a:spcAft>
                <a:spcPts val="0"/>
              </a:spcAft>
              <a:buSzPct val="56250"/>
              <a:buNone/>
            </a:pPr>
            <a:r>
              <a:rPr lang="en-US" sz="2400" dirty="0"/>
              <a:t>A. Fill in the willingness to pay for the bundles in the above table</a:t>
            </a:r>
          </a:p>
          <a:p>
            <a:pPr marL="645795" lvl="0" indent="-514350" algn="l" rtl="0">
              <a:spcBef>
                <a:spcPts val="360"/>
              </a:spcBef>
              <a:spcAft>
                <a:spcPts val="0"/>
              </a:spcAft>
              <a:buSzPct val="56250"/>
              <a:buAutoNum type="alphaUcPeriod"/>
            </a:pPr>
            <a:endParaRPr lang="en-US" sz="2400" dirty="0"/>
          </a:p>
          <a:p>
            <a:pPr marL="131445" lvl="0" indent="0" algn="l" rtl="0">
              <a:spcBef>
                <a:spcPts val="360"/>
              </a:spcBef>
              <a:spcAft>
                <a:spcPts val="0"/>
              </a:spcAft>
              <a:buSzPct val="56250"/>
              <a:buNone/>
            </a:pPr>
            <a:r>
              <a:rPr lang="en-US" sz="2400" dirty="0"/>
              <a:t>B. With stand-alone pricing, France should be priced at ________ and Germany should be priced at ________. The profit from both products is ________.</a:t>
            </a:r>
            <a:br>
              <a:rPr lang="en-US" sz="2400" dirty="0"/>
            </a:br>
            <a:endParaRPr lang="en-US" sz="2400" dirty="0"/>
          </a:p>
          <a:p>
            <a:pPr marL="131445" lvl="0" indent="0" algn="l" rtl="0">
              <a:spcBef>
                <a:spcPts val="360"/>
              </a:spcBef>
              <a:spcAft>
                <a:spcPts val="0"/>
              </a:spcAft>
              <a:buSzPct val="56250"/>
              <a:buNone/>
            </a:pPr>
            <a:r>
              <a:rPr lang="en-US" sz="2400" dirty="0"/>
              <a:t>C. With pure bundling, the profit-maximizing price for the bundle is ________, and the profit is ________.</a:t>
            </a:r>
          </a:p>
        </p:txBody>
      </p:sp>
    </p:spTree>
    <p:extLst>
      <p:ext uri="{BB962C8B-B14F-4D97-AF65-F5344CB8AC3E}">
        <p14:creationId xmlns:p14="http://schemas.microsoft.com/office/powerpoint/2010/main" val="40566431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pic>
        <p:nvPicPr>
          <p:cNvPr id="119" name="Google Shape;119;p3"/>
          <p:cNvPicPr preferRelativeResize="0"/>
          <p:nvPr/>
        </p:nvPicPr>
        <p:blipFill rotWithShape="1">
          <a:blip r:embed="rId3">
            <a:alphaModFix/>
          </a:blip>
          <a:srcRect b="619"/>
          <a:stretch/>
        </p:blipFill>
        <p:spPr>
          <a:xfrm rot="2700000">
            <a:off x="16270669" y="-98947"/>
            <a:ext cx="2072513" cy="2059669"/>
          </a:xfrm>
          <a:prstGeom prst="rect">
            <a:avLst/>
          </a:prstGeom>
          <a:noFill/>
          <a:ln>
            <a:noFill/>
          </a:ln>
        </p:spPr>
      </p:pic>
      <p:grpSp>
        <p:nvGrpSpPr>
          <p:cNvPr id="120" name="Google Shape;120;p3"/>
          <p:cNvGrpSpPr/>
          <p:nvPr/>
        </p:nvGrpSpPr>
        <p:grpSpPr>
          <a:xfrm>
            <a:off x="0" y="8843309"/>
            <a:ext cx="18287996" cy="3230764"/>
            <a:chOff x="0" y="-38100"/>
            <a:chExt cx="4816592" cy="850900"/>
          </a:xfrm>
        </p:grpSpPr>
        <p:sp>
          <p:nvSpPr>
            <p:cNvPr id="121" name="Google Shape;121;p3"/>
            <p:cNvSpPr/>
            <p:nvPr/>
          </p:nvSpPr>
          <p:spPr>
            <a:xfrm>
              <a:off x="0" y="0"/>
              <a:ext cx="4816592" cy="342131"/>
            </a:xfrm>
            <a:custGeom>
              <a:avLst/>
              <a:gdLst/>
              <a:ahLst/>
              <a:cxnLst/>
              <a:rect l="l" t="t" r="r" b="b"/>
              <a:pathLst>
                <a:path w="4816592" h="342131" extrusionOk="0">
                  <a:moveTo>
                    <a:pt x="0" y="0"/>
                  </a:moveTo>
                  <a:lnTo>
                    <a:pt x="4816592" y="0"/>
                  </a:lnTo>
                  <a:lnTo>
                    <a:pt x="4816592" y="342131"/>
                  </a:lnTo>
                  <a:lnTo>
                    <a:pt x="0" y="342131"/>
                  </a:lnTo>
                  <a:close/>
                </a:path>
              </a:pathLst>
            </a:custGeom>
            <a:solidFill>
              <a:srgbClr val="FEC099"/>
            </a:solidFill>
            <a:ln>
              <a:noFill/>
            </a:ln>
          </p:spPr>
        </p:sp>
        <p:sp>
          <p:nvSpPr>
            <p:cNvPr id="122" name="Google Shape;122;p3"/>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pic>
        <p:nvPicPr>
          <p:cNvPr id="123" name="Google Shape;123;p3"/>
          <p:cNvPicPr preferRelativeResize="0"/>
          <p:nvPr/>
        </p:nvPicPr>
        <p:blipFill rotWithShape="1">
          <a:blip r:embed="rId4">
            <a:alphaModFix/>
          </a:blip>
          <a:srcRect/>
          <a:stretch/>
        </p:blipFill>
        <p:spPr>
          <a:xfrm>
            <a:off x="107745" y="9061043"/>
            <a:ext cx="1716191" cy="1175659"/>
          </a:xfrm>
          <a:prstGeom prst="rect">
            <a:avLst/>
          </a:prstGeom>
          <a:noFill/>
          <a:ln>
            <a:noFill/>
          </a:ln>
        </p:spPr>
      </p:pic>
      <p:pic>
        <p:nvPicPr>
          <p:cNvPr id="124" name="Google Shape;124;p3"/>
          <p:cNvPicPr preferRelativeResize="0"/>
          <p:nvPr/>
        </p:nvPicPr>
        <p:blipFill rotWithShape="1">
          <a:blip r:embed="rId5">
            <a:alphaModFix/>
          </a:blip>
          <a:srcRect/>
          <a:stretch/>
        </p:blipFill>
        <p:spPr>
          <a:xfrm>
            <a:off x="15845978" y="7130810"/>
            <a:ext cx="2733798" cy="3538897"/>
          </a:xfrm>
          <a:prstGeom prst="rect">
            <a:avLst/>
          </a:prstGeom>
          <a:noFill/>
          <a:ln>
            <a:noFill/>
          </a:ln>
        </p:spPr>
      </p:pic>
      <p:sp>
        <p:nvSpPr>
          <p:cNvPr id="126" name="Google Shape;126;p3"/>
          <p:cNvSpPr txBox="1">
            <a:spLocks noGrp="1"/>
          </p:cNvSpPr>
          <p:nvPr>
            <p:ph type="body" idx="1"/>
          </p:nvPr>
        </p:nvSpPr>
        <p:spPr>
          <a:xfrm>
            <a:off x="4572000" y="2168650"/>
            <a:ext cx="8229600" cy="6761400"/>
          </a:xfrm>
          <a:prstGeom prst="rect">
            <a:avLst/>
          </a:prstGeom>
        </p:spPr>
        <p:txBody>
          <a:bodyPr spcFirstLastPara="1" wrap="square" lIns="91425" tIns="45700" rIns="91425" bIns="45700" anchor="t" anchorCtr="0">
            <a:normAutofit fontScale="92500" lnSpcReduction="20000"/>
          </a:bodyPr>
          <a:lstStyle/>
          <a:p>
            <a:pPr marL="457200" lvl="0" indent="-325755" algn="l" rtl="0">
              <a:spcBef>
                <a:spcPts val="360"/>
              </a:spcBef>
              <a:spcAft>
                <a:spcPts val="0"/>
              </a:spcAft>
              <a:buSzPct val="56250"/>
              <a:buChar char="●"/>
            </a:pPr>
            <a:r>
              <a:rPr lang="en-US" dirty="0"/>
              <a:t>A positive (or descriptive) statement is a testable assertion of fact</a:t>
            </a:r>
          </a:p>
          <a:p>
            <a:pPr lvl="1" indent="-325755">
              <a:buSzPct val="56250"/>
              <a:buChar char="●"/>
            </a:pPr>
            <a:r>
              <a:rPr lang="en-US" dirty="0"/>
              <a:t>Does not need to be true, only testable</a:t>
            </a:r>
          </a:p>
          <a:p>
            <a:pPr lvl="1" indent="-325755">
              <a:buSzPct val="56250"/>
              <a:buChar char="●"/>
            </a:pPr>
            <a:r>
              <a:rPr lang="en-US" dirty="0"/>
              <a:t>e.g. advertising on the internet will increase the amount of monthly sales at a car dealership</a:t>
            </a:r>
          </a:p>
          <a:p>
            <a:pPr marL="457200" lvl="0" indent="-325755" algn="l" rtl="0">
              <a:spcBef>
                <a:spcPts val="360"/>
              </a:spcBef>
              <a:spcAft>
                <a:spcPts val="0"/>
              </a:spcAft>
              <a:buSzPct val="56250"/>
              <a:buChar char="●"/>
            </a:pPr>
            <a:endParaRPr lang="en-US" dirty="0"/>
          </a:p>
          <a:p>
            <a:pPr marL="457200" lvl="0" indent="-325755" algn="l" rtl="0">
              <a:spcBef>
                <a:spcPts val="360"/>
              </a:spcBef>
              <a:spcAft>
                <a:spcPts val="0"/>
              </a:spcAft>
              <a:buSzPct val="56250"/>
              <a:buChar char="●"/>
            </a:pPr>
            <a:r>
              <a:rPr lang="en-US" dirty="0"/>
              <a:t>A normative statement (prescriptive) is one about whether something is good or bad</a:t>
            </a:r>
          </a:p>
          <a:p>
            <a:pPr lvl="1" indent="-325755">
              <a:buSzPct val="56250"/>
              <a:buChar char="●"/>
            </a:pPr>
            <a:r>
              <a:rPr lang="en-US" dirty="0"/>
              <a:t>Often a value judgment</a:t>
            </a:r>
          </a:p>
          <a:p>
            <a:pPr lvl="1" indent="-325755">
              <a:buSzPct val="56250"/>
              <a:buChar char="●"/>
            </a:pPr>
            <a:r>
              <a:rPr lang="en-US" dirty="0"/>
              <a:t>e.g. students should not skip class</a:t>
            </a:r>
          </a:p>
          <a:p>
            <a:pPr lvl="1" indent="-325755">
              <a:buSzPct val="56250"/>
              <a:buChar char="●"/>
            </a:pPr>
            <a:endParaRPr lang="en-US" dirty="0"/>
          </a:p>
          <a:p>
            <a:pPr indent="-325755">
              <a:buSzPct val="56250"/>
              <a:buChar char="●"/>
            </a:pPr>
            <a:r>
              <a:rPr lang="en-US" dirty="0"/>
              <a:t>Why is it important?</a:t>
            </a:r>
          </a:p>
          <a:p>
            <a:pPr lvl="1" indent="-325755">
              <a:buSzPct val="56250"/>
              <a:buChar char="●"/>
            </a:pPr>
            <a:r>
              <a:rPr lang="en-US" dirty="0"/>
              <a:t>When talking about economic theory and performing economic analyses, it often leads to predictions. It is important to understand this because good economists and managers emphasize positive analyses</a:t>
            </a:r>
          </a:p>
          <a:p>
            <a:pPr marL="588645" lvl="1" indent="0">
              <a:buSzPct val="56250"/>
              <a:buNone/>
            </a:pPr>
            <a:endParaRPr lang="en-US" dirty="0"/>
          </a:p>
        </p:txBody>
      </p:sp>
      <p:sp>
        <p:nvSpPr>
          <p:cNvPr id="4" name="Google Shape;125;p3">
            <a:extLst>
              <a:ext uri="{FF2B5EF4-FFF2-40B4-BE49-F238E27FC236}">
                <a16:creationId xmlns:a16="http://schemas.microsoft.com/office/drawing/2014/main" id="{2487BFE2-9EC9-9052-3758-7EC47A13D17D}"/>
              </a:ext>
            </a:extLst>
          </p:cNvPr>
          <p:cNvSpPr txBox="1">
            <a:spLocks/>
          </p:cNvSpPr>
          <p:nvPr/>
        </p:nvSpPr>
        <p:spPr>
          <a:xfrm>
            <a:off x="4051250" y="359376"/>
            <a:ext cx="8229600" cy="1143000"/>
          </a:xfrm>
          <a:prstGeom prst="rect">
            <a:avLst/>
          </a:prstGeom>
          <a:noFill/>
          <a:ln>
            <a:noFill/>
          </a:ln>
        </p:spPr>
        <p:txBody>
          <a:bodyPr spcFirstLastPara="1" wrap="square" lIns="91425" tIns="45700" rIns="91425" bIns="45700" anchor="ctr" anchorCtr="0">
            <a:normAutofit fontScale="92500"/>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8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b="1" dirty="0"/>
              <a:t>Positive and Normative Statements</a:t>
            </a:r>
          </a:p>
        </p:txBody>
      </p:sp>
    </p:spTree>
    <p:extLst>
      <p:ext uri="{BB962C8B-B14F-4D97-AF65-F5344CB8AC3E}">
        <p14:creationId xmlns:p14="http://schemas.microsoft.com/office/powerpoint/2010/main" val="183723732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pic>
        <p:nvPicPr>
          <p:cNvPr id="119" name="Google Shape;119;p3"/>
          <p:cNvPicPr preferRelativeResize="0"/>
          <p:nvPr/>
        </p:nvPicPr>
        <p:blipFill rotWithShape="1">
          <a:blip r:embed="rId3">
            <a:alphaModFix/>
          </a:blip>
          <a:srcRect b="619"/>
          <a:stretch/>
        </p:blipFill>
        <p:spPr>
          <a:xfrm rot="2700000">
            <a:off x="16270669" y="-98947"/>
            <a:ext cx="2072513" cy="2059669"/>
          </a:xfrm>
          <a:prstGeom prst="rect">
            <a:avLst/>
          </a:prstGeom>
          <a:noFill/>
          <a:ln>
            <a:noFill/>
          </a:ln>
        </p:spPr>
      </p:pic>
      <p:grpSp>
        <p:nvGrpSpPr>
          <p:cNvPr id="120" name="Google Shape;120;p3"/>
          <p:cNvGrpSpPr/>
          <p:nvPr/>
        </p:nvGrpSpPr>
        <p:grpSpPr>
          <a:xfrm>
            <a:off x="0" y="8843309"/>
            <a:ext cx="18287996" cy="3230764"/>
            <a:chOff x="0" y="-38100"/>
            <a:chExt cx="4816592" cy="850900"/>
          </a:xfrm>
        </p:grpSpPr>
        <p:sp>
          <p:nvSpPr>
            <p:cNvPr id="121" name="Google Shape;121;p3"/>
            <p:cNvSpPr/>
            <p:nvPr/>
          </p:nvSpPr>
          <p:spPr>
            <a:xfrm>
              <a:off x="0" y="0"/>
              <a:ext cx="4816592" cy="342131"/>
            </a:xfrm>
            <a:custGeom>
              <a:avLst/>
              <a:gdLst/>
              <a:ahLst/>
              <a:cxnLst/>
              <a:rect l="l" t="t" r="r" b="b"/>
              <a:pathLst>
                <a:path w="4816592" h="342131" extrusionOk="0">
                  <a:moveTo>
                    <a:pt x="0" y="0"/>
                  </a:moveTo>
                  <a:lnTo>
                    <a:pt x="4816592" y="0"/>
                  </a:lnTo>
                  <a:lnTo>
                    <a:pt x="4816592" y="342131"/>
                  </a:lnTo>
                  <a:lnTo>
                    <a:pt x="0" y="342131"/>
                  </a:lnTo>
                  <a:close/>
                </a:path>
              </a:pathLst>
            </a:custGeom>
            <a:solidFill>
              <a:srgbClr val="FEC099"/>
            </a:solidFill>
            <a:ln>
              <a:noFill/>
            </a:ln>
          </p:spPr>
        </p:sp>
        <p:sp>
          <p:nvSpPr>
            <p:cNvPr id="122" name="Google Shape;122;p3"/>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pic>
        <p:nvPicPr>
          <p:cNvPr id="123" name="Google Shape;123;p3"/>
          <p:cNvPicPr preferRelativeResize="0"/>
          <p:nvPr/>
        </p:nvPicPr>
        <p:blipFill rotWithShape="1">
          <a:blip r:embed="rId4">
            <a:alphaModFix/>
          </a:blip>
          <a:srcRect/>
          <a:stretch/>
        </p:blipFill>
        <p:spPr>
          <a:xfrm>
            <a:off x="107745" y="9061043"/>
            <a:ext cx="1716191" cy="1175659"/>
          </a:xfrm>
          <a:prstGeom prst="rect">
            <a:avLst/>
          </a:prstGeom>
          <a:noFill/>
          <a:ln>
            <a:noFill/>
          </a:ln>
        </p:spPr>
      </p:pic>
      <p:pic>
        <p:nvPicPr>
          <p:cNvPr id="124" name="Google Shape;124;p3"/>
          <p:cNvPicPr preferRelativeResize="0"/>
          <p:nvPr/>
        </p:nvPicPr>
        <p:blipFill rotWithShape="1">
          <a:blip r:embed="rId5">
            <a:alphaModFix/>
          </a:blip>
          <a:srcRect/>
          <a:stretch/>
        </p:blipFill>
        <p:spPr>
          <a:xfrm>
            <a:off x="15845978" y="7130810"/>
            <a:ext cx="2733798" cy="3538897"/>
          </a:xfrm>
          <a:prstGeom prst="rect">
            <a:avLst/>
          </a:prstGeom>
          <a:noFill/>
          <a:ln>
            <a:noFill/>
          </a:ln>
        </p:spPr>
      </p:pic>
      <p:sp>
        <p:nvSpPr>
          <p:cNvPr id="126" name="Google Shape;126;p3"/>
          <p:cNvSpPr txBox="1">
            <a:spLocks noGrp="1"/>
          </p:cNvSpPr>
          <p:nvPr>
            <p:ph type="body" idx="1"/>
          </p:nvPr>
        </p:nvSpPr>
        <p:spPr>
          <a:xfrm>
            <a:off x="4418463" y="4003240"/>
            <a:ext cx="9451075" cy="2280520"/>
          </a:xfrm>
          <a:prstGeom prst="rect">
            <a:avLst/>
          </a:prstGeom>
        </p:spPr>
        <p:txBody>
          <a:bodyPr spcFirstLastPara="1" wrap="square" lIns="91425" tIns="45700" rIns="91425" bIns="45700" anchor="t" anchorCtr="0">
            <a:normAutofit/>
          </a:bodyPr>
          <a:lstStyle/>
          <a:p>
            <a:pPr marL="131445" lvl="0" indent="0" algn="ctr" rtl="0">
              <a:spcBef>
                <a:spcPts val="360"/>
              </a:spcBef>
              <a:spcAft>
                <a:spcPts val="0"/>
              </a:spcAft>
              <a:buSzPct val="56250"/>
              <a:buNone/>
            </a:pPr>
            <a:r>
              <a:rPr lang="en-US" sz="8000" b="1" dirty="0"/>
              <a:t>Oligopoly</a:t>
            </a:r>
          </a:p>
        </p:txBody>
      </p:sp>
    </p:spTree>
    <p:extLst>
      <p:ext uri="{BB962C8B-B14F-4D97-AF65-F5344CB8AC3E}">
        <p14:creationId xmlns:p14="http://schemas.microsoft.com/office/powerpoint/2010/main" val="287311925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pic>
        <p:nvPicPr>
          <p:cNvPr id="119" name="Google Shape;119;p3"/>
          <p:cNvPicPr preferRelativeResize="0"/>
          <p:nvPr/>
        </p:nvPicPr>
        <p:blipFill rotWithShape="1">
          <a:blip r:embed="rId3">
            <a:alphaModFix/>
          </a:blip>
          <a:srcRect b="619"/>
          <a:stretch/>
        </p:blipFill>
        <p:spPr>
          <a:xfrm rot="2700000">
            <a:off x="16270669" y="-98947"/>
            <a:ext cx="2072513" cy="2059669"/>
          </a:xfrm>
          <a:prstGeom prst="rect">
            <a:avLst/>
          </a:prstGeom>
          <a:noFill/>
          <a:ln>
            <a:noFill/>
          </a:ln>
        </p:spPr>
      </p:pic>
      <p:grpSp>
        <p:nvGrpSpPr>
          <p:cNvPr id="120" name="Google Shape;120;p3"/>
          <p:cNvGrpSpPr/>
          <p:nvPr/>
        </p:nvGrpSpPr>
        <p:grpSpPr>
          <a:xfrm>
            <a:off x="0" y="8843309"/>
            <a:ext cx="18287996" cy="3230764"/>
            <a:chOff x="0" y="-38100"/>
            <a:chExt cx="4816592" cy="850900"/>
          </a:xfrm>
        </p:grpSpPr>
        <p:sp>
          <p:nvSpPr>
            <p:cNvPr id="121" name="Google Shape;121;p3"/>
            <p:cNvSpPr/>
            <p:nvPr/>
          </p:nvSpPr>
          <p:spPr>
            <a:xfrm>
              <a:off x="0" y="0"/>
              <a:ext cx="4816592" cy="342131"/>
            </a:xfrm>
            <a:custGeom>
              <a:avLst/>
              <a:gdLst/>
              <a:ahLst/>
              <a:cxnLst/>
              <a:rect l="l" t="t" r="r" b="b"/>
              <a:pathLst>
                <a:path w="4816592" h="342131" extrusionOk="0">
                  <a:moveTo>
                    <a:pt x="0" y="0"/>
                  </a:moveTo>
                  <a:lnTo>
                    <a:pt x="4816592" y="0"/>
                  </a:lnTo>
                  <a:lnTo>
                    <a:pt x="4816592" y="342131"/>
                  </a:lnTo>
                  <a:lnTo>
                    <a:pt x="0" y="342131"/>
                  </a:lnTo>
                  <a:close/>
                </a:path>
              </a:pathLst>
            </a:custGeom>
            <a:solidFill>
              <a:srgbClr val="FEC099"/>
            </a:solidFill>
            <a:ln>
              <a:noFill/>
            </a:ln>
          </p:spPr>
        </p:sp>
        <p:sp>
          <p:nvSpPr>
            <p:cNvPr id="122" name="Google Shape;122;p3"/>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pic>
        <p:nvPicPr>
          <p:cNvPr id="123" name="Google Shape;123;p3"/>
          <p:cNvPicPr preferRelativeResize="0"/>
          <p:nvPr/>
        </p:nvPicPr>
        <p:blipFill rotWithShape="1">
          <a:blip r:embed="rId4">
            <a:alphaModFix/>
          </a:blip>
          <a:srcRect/>
          <a:stretch/>
        </p:blipFill>
        <p:spPr>
          <a:xfrm>
            <a:off x="107745" y="9061043"/>
            <a:ext cx="1716191" cy="1175659"/>
          </a:xfrm>
          <a:prstGeom prst="rect">
            <a:avLst/>
          </a:prstGeom>
          <a:noFill/>
          <a:ln>
            <a:noFill/>
          </a:ln>
        </p:spPr>
      </p:pic>
      <p:pic>
        <p:nvPicPr>
          <p:cNvPr id="124" name="Google Shape;124;p3"/>
          <p:cNvPicPr preferRelativeResize="0"/>
          <p:nvPr/>
        </p:nvPicPr>
        <p:blipFill rotWithShape="1">
          <a:blip r:embed="rId5">
            <a:alphaModFix/>
          </a:blip>
          <a:srcRect/>
          <a:stretch/>
        </p:blipFill>
        <p:spPr>
          <a:xfrm>
            <a:off x="15845978" y="7130810"/>
            <a:ext cx="2733798" cy="3538897"/>
          </a:xfrm>
          <a:prstGeom prst="rect">
            <a:avLst/>
          </a:prstGeom>
          <a:noFill/>
          <a:ln>
            <a:noFill/>
          </a:ln>
        </p:spPr>
      </p:pic>
      <p:sp>
        <p:nvSpPr>
          <p:cNvPr id="4" name="Google Shape;125;p3">
            <a:extLst>
              <a:ext uri="{FF2B5EF4-FFF2-40B4-BE49-F238E27FC236}">
                <a16:creationId xmlns:a16="http://schemas.microsoft.com/office/drawing/2014/main" id="{2487BFE2-9EC9-9052-3758-7EC47A13D17D}"/>
              </a:ext>
            </a:extLst>
          </p:cNvPr>
          <p:cNvSpPr txBox="1">
            <a:spLocks/>
          </p:cNvSpPr>
          <p:nvPr/>
        </p:nvSpPr>
        <p:spPr>
          <a:xfrm>
            <a:off x="4051250" y="359376"/>
            <a:ext cx="8229600" cy="1143000"/>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8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131445" indent="0">
              <a:buSzPct val="56250"/>
              <a:buNone/>
            </a:pPr>
            <a:r>
              <a:rPr lang="en-US" b="1" dirty="0"/>
              <a:t>Oligopoly</a:t>
            </a:r>
          </a:p>
        </p:txBody>
      </p:sp>
      <p:sp>
        <p:nvSpPr>
          <p:cNvPr id="5" name="Google Shape;126;p3">
            <a:extLst>
              <a:ext uri="{FF2B5EF4-FFF2-40B4-BE49-F238E27FC236}">
                <a16:creationId xmlns:a16="http://schemas.microsoft.com/office/drawing/2014/main" id="{B794DE41-8BA0-C4CA-4A50-471CB1EEF110}"/>
              </a:ext>
            </a:extLst>
          </p:cNvPr>
          <p:cNvSpPr txBox="1">
            <a:spLocks/>
          </p:cNvSpPr>
          <p:nvPr/>
        </p:nvSpPr>
        <p:spPr>
          <a:xfrm>
            <a:off x="1913167" y="2181325"/>
            <a:ext cx="12505765" cy="5733404"/>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100000"/>
              </a:lnSpc>
              <a:spcBef>
                <a:spcPts val="360"/>
              </a:spcBef>
              <a:spcAft>
                <a:spcPts val="0"/>
              </a:spcAft>
              <a:buClr>
                <a:schemeClr val="dk1"/>
              </a:buClr>
              <a:buSzPts val="1800"/>
              <a:buFont typeface="Arial"/>
              <a:buChar char="•"/>
              <a:defRPr sz="3200" b="0" i="0" u="none" strike="noStrike" cap="none">
                <a:solidFill>
                  <a:schemeClr val="dk1"/>
                </a:solidFill>
                <a:latin typeface="Calibri"/>
                <a:ea typeface="Calibri"/>
                <a:cs typeface="Calibri"/>
                <a:sym typeface="Calibri"/>
              </a:defRPr>
            </a:lvl1pPr>
            <a:lvl2pPr marL="914400" marR="0" lvl="1" indent="-342900" algn="l" rtl="0">
              <a:lnSpc>
                <a:spcPct val="100000"/>
              </a:lnSpc>
              <a:spcBef>
                <a:spcPts val="36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2pPr>
            <a:lvl3pPr marL="1371600" marR="0" lvl="2" indent="-342900" algn="l" rtl="0">
              <a:lnSpc>
                <a:spcPct val="100000"/>
              </a:lnSpc>
              <a:spcBef>
                <a:spcPts val="36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9pPr>
          </a:lstStyle>
          <a:p>
            <a:pPr marL="131445" indent="0">
              <a:buSzPct val="56250"/>
              <a:buNone/>
            </a:pPr>
            <a:r>
              <a:rPr lang="en-US" b="1" u="sng" dirty="0"/>
              <a:t>Oligopolies</a:t>
            </a:r>
            <a:r>
              <a:rPr lang="en-US" dirty="0"/>
              <a:t> are characterized by few sellers, limited entry, homogeneous or differentiated products, and firm’s awareness of strategic interdependence between each other.</a:t>
            </a:r>
          </a:p>
          <a:p>
            <a:pPr marL="588645" indent="-457200">
              <a:buSzPct val="56250"/>
            </a:pPr>
            <a:endParaRPr lang="en-US" dirty="0"/>
          </a:p>
          <a:p>
            <a:pPr marL="131445" indent="0">
              <a:buSzPct val="56250"/>
              <a:buNone/>
            </a:pPr>
            <a:r>
              <a:rPr lang="en-US" b="1" u="sng" dirty="0"/>
              <a:t>Cartels</a:t>
            </a:r>
            <a:r>
              <a:rPr lang="en-US" dirty="0"/>
              <a:t>: formed when oligopolistic firms collude in setting prices or quantities to raise their profits</a:t>
            </a:r>
          </a:p>
          <a:p>
            <a:pPr marL="588645" indent="-457200">
              <a:buSzPct val="56250"/>
            </a:pPr>
            <a:r>
              <a:rPr lang="en-US" dirty="0"/>
              <a:t>Each member agrees to reduce its output from the level of output if it acted independently → market price rises and firms earn higher profits</a:t>
            </a:r>
          </a:p>
          <a:p>
            <a:pPr marL="588645" indent="-457200">
              <a:buSzPct val="56250"/>
            </a:pPr>
            <a:r>
              <a:rPr lang="en-US" dirty="0"/>
              <a:t>Cartels tend to produce the output analogous to monopolies → helps achieve the highest possible collective profit</a:t>
            </a:r>
          </a:p>
        </p:txBody>
      </p:sp>
    </p:spTree>
    <p:extLst>
      <p:ext uri="{BB962C8B-B14F-4D97-AF65-F5344CB8AC3E}">
        <p14:creationId xmlns:p14="http://schemas.microsoft.com/office/powerpoint/2010/main" val="136841004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pic>
        <p:nvPicPr>
          <p:cNvPr id="119" name="Google Shape;119;p3"/>
          <p:cNvPicPr preferRelativeResize="0"/>
          <p:nvPr/>
        </p:nvPicPr>
        <p:blipFill rotWithShape="1">
          <a:blip r:embed="rId3">
            <a:alphaModFix/>
          </a:blip>
          <a:srcRect b="619"/>
          <a:stretch/>
        </p:blipFill>
        <p:spPr>
          <a:xfrm rot="2700000">
            <a:off x="16270669" y="-98947"/>
            <a:ext cx="2072513" cy="2059669"/>
          </a:xfrm>
          <a:prstGeom prst="rect">
            <a:avLst/>
          </a:prstGeom>
          <a:noFill/>
          <a:ln>
            <a:noFill/>
          </a:ln>
        </p:spPr>
      </p:pic>
      <p:grpSp>
        <p:nvGrpSpPr>
          <p:cNvPr id="120" name="Google Shape;120;p3"/>
          <p:cNvGrpSpPr/>
          <p:nvPr/>
        </p:nvGrpSpPr>
        <p:grpSpPr>
          <a:xfrm>
            <a:off x="0" y="8843309"/>
            <a:ext cx="18287996" cy="3230764"/>
            <a:chOff x="0" y="-38100"/>
            <a:chExt cx="4816592" cy="850900"/>
          </a:xfrm>
        </p:grpSpPr>
        <p:sp>
          <p:nvSpPr>
            <p:cNvPr id="121" name="Google Shape;121;p3"/>
            <p:cNvSpPr/>
            <p:nvPr/>
          </p:nvSpPr>
          <p:spPr>
            <a:xfrm>
              <a:off x="0" y="0"/>
              <a:ext cx="4816592" cy="342131"/>
            </a:xfrm>
            <a:custGeom>
              <a:avLst/>
              <a:gdLst/>
              <a:ahLst/>
              <a:cxnLst/>
              <a:rect l="l" t="t" r="r" b="b"/>
              <a:pathLst>
                <a:path w="4816592" h="342131" extrusionOk="0">
                  <a:moveTo>
                    <a:pt x="0" y="0"/>
                  </a:moveTo>
                  <a:lnTo>
                    <a:pt x="4816592" y="0"/>
                  </a:lnTo>
                  <a:lnTo>
                    <a:pt x="4816592" y="342131"/>
                  </a:lnTo>
                  <a:lnTo>
                    <a:pt x="0" y="342131"/>
                  </a:lnTo>
                  <a:close/>
                </a:path>
              </a:pathLst>
            </a:custGeom>
            <a:solidFill>
              <a:srgbClr val="FEC099"/>
            </a:solidFill>
            <a:ln>
              <a:noFill/>
            </a:ln>
          </p:spPr>
        </p:sp>
        <p:sp>
          <p:nvSpPr>
            <p:cNvPr id="122" name="Google Shape;122;p3"/>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pic>
        <p:nvPicPr>
          <p:cNvPr id="123" name="Google Shape;123;p3"/>
          <p:cNvPicPr preferRelativeResize="0"/>
          <p:nvPr/>
        </p:nvPicPr>
        <p:blipFill rotWithShape="1">
          <a:blip r:embed="rId4">
            <a:alphaModFix/>
          </a:blip>
          <a:srcRect/>
          <a:stretch/>
        </p:blipFill>
        <p:spPr>
          <a:xfrm>
            <a:off x="107745" y="9061043"/>
            <a:ext cx="1716191" cy="1175659"/>
          </a:xfrm>
          <a:prstGeom prst="rect">
            <a:avLst/>
          </a:prstGeom>
          <a:noFill/>
          <a:ln>
            <a:noFill/>
          </a:ln>
        </p:spPr>
      </p:pic>
      <p:pic>
        <p:nvPicPr>
          <p:cNvPr id="124" name="Google Shape;124;p3"/>
          <p:cNvPicPr preferRelativeResize="0"/>
          <p:nvPr/>
        </p:nvPicPr>
        <p:blipFill rotWithShape="1">
          <a:blip r:embed="rId5">
            <a:alphaModFix/>
          </a:blip>
          <a:srcRect/>
          <a:stretch/>
        </p:blipFill>
        <p:spPr>
          <a:xfrm>
            <a:off x="15845978" y="7130810"/>
            <a:ext cx="2733798" cy="3538897"/>
          </a:xfrm>
          <a:prstGeom prst="rect">
            <a:avLst/>
          </a:prstGeom>
          <a:noFill/>
          <a:ln>
            <a:noFill/>
          </a:ln>
        </p:spPr>
      </p:pic>
      <p:sp>
        <p:nvSpPr>
          <p:cNvPr id="4" name="Google Shape;125;p3">
            <a:extLst>
              <a:ext uri="{FF2B5EF4-FFF2-40B4-BE49-F238E27FC236}">
                <a16:creationId xmlns:a16="http://schemas.microsoft.com/office/drawing/2014/main" id="{2487BFE2-9EC9-9052-3758-7EC47A13D17D}"/>
              </a:ext>
            </a:extLst>
          </p:cNvPr>
          <p:cNvSpPr txBox="1">
            <a:spLocks/>
          </p:cNvSpPr>
          <p:nvPr/>
        </p:nvSpPr>
        <p:spPr>
          <a:xfrm>
            <a:off x="4051250" y="359376"/>
            <a:ext cx="8229600" cy="1143000"/>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8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131445" indent="0">
              <a:buSzPct val="56250"/>
              <a:buNone/>
            </a:pPr>
            <a:r>
              <a:rPr lang="en-US" b="1" dirty="0"/>
              <a:t>Oligopoly</a:t>
            </a:r>
          </a:p>
        </p:txBody>
      </p:sp>
      <p:sp>
        <p:nvSpPr>
          <p:cNvPr id="5" name="Google Shape;126;p3">
            <a:extLst>
              <a:ext uri="{FF2B5EF4-FFF2-40B4-BE49-F238E27FC236}">
                <a16:creationId xmlns:a16="http://schemas.microsoft.com/office/drawing/2014/main" id="{B794DE41-8BA0-C4CA-4A50-471CB1EEF110}"/>
              </a:ext>
            </a:extLst>
          </p:cNvPr>
          <p:cNvSpPr txBox="1">
            <a:spLocks/>
          </p:cNvSpPr>
          <p:nvPr/>
        </p:nvSpPr>
        <p:spPr>
          <a:xfrm>
            <a:off x="1913167" y="2181325"/>
            <a:ext cx="12505765" cy="5733404"/>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100000"/>
              </a:lnSpc>
              <a:spcBef>
                <a:spcPts val="360"/>
              </a:spcBef>
              <a:spcAft>
                <a:spcPts val="0"/>
              </a:spcAft>
              <a:buClr>
                <a:schemeClr val="dk1"/>
              </a:buClr>
              <a:buSzPts val="1800"/>
              <a:buFont typeface="Arial"/>
              <a:buChar char="•"/>
              <a:defRPr sz="3200" b="0" i="0" u="none" strike="noStrike" cap="none">
                <a:solidFill>
                  <a:schemeClr val="dk1"/>
                </a:solidFill>
                <a:latin typeface="Calibri"/>
                <a:ea typeface="Calibri"/>
                <a:cs typeface="Calibri"/>
                <a:sym typeface="Calibri"/>
              </a:defRPr>
            </a:lvl1pPr>
            <a:lvl2pPr marL="914400" marR="0" lvl="1" indent="-342900" algn="l" rtl="0">
              <a:lnSpc>
                <a:spcPct val="100000"/>
              </a:lnSpc>
              <a:spcBef>
                <a:spcPts val="36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2pPr>
            <a:lvl3pPr marL="1371600" marR="0" lvl="2" indent="-342900" algn="l" rtl="0">
              <a:lnSpc>
                <a:spcPct val="100000"/>
              </a:lnSpc>
              <a:spcBef>
                <a:spcPts val="36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9pPr>
          </a:lstStyle>
          <a:p>
            <a:pPr marL="131445" indent="0">
              <a:buSzPct val="56250"/>
              <a:buNone/>
            </a:pPr>
            <a:r>
              <a:rPr lang="en-US" u="sng" dirty="0"/>
              <a:t>Cournot Duopoly</a:t>
            </a:r>
            <a:r>
              <a:rPr lang="en-US" dirty="0"/>
              <a:t>: two firms compete in choosing quantities </a:t>
            </a:r>
          </a:p>
          <a:p>
            <a:pPr marL="131445" indent="0">
              <a:buSzPct val="56250"/>
              <a:buNone/>
            </a:pPr>
            <a:r>
              <a:rPr lang="en-US" u="sng" dirty="0"/>
              <a:t>Bertrand Duopoly</a:t>
            </a:r>
            <a:r>
              <a:rPr lang="en-US" dirty="0"/>
              <a:t>: two firms compete in choosing prices</a:t>
            </a:r>
          </a:p>
          <a:p>
            <a:pPr marL="131445" indent="0">
              <a:buSzPct val="56250"/>
              <a:buNone/>
            </a:pPr>
            <a:endParaRPr lang="en-US" dirty="0"/>
          </a:p>
          <a:p>
            <a:pPr marL="131445" indent="0">
              <a:buSzPct val="56250"/>
              <a:buNone/>
            </a:pPr>
            <a:r>
              <a:rPr lang="en-US" u="sng" dirty="0"/>
              <a:t>Best Response Functions</a:t>
            </a:r>
            <a:r>
              <a:rPr lang="en-US" dirty="0"/>
              <a:t>: shows the firm’s best output as a function of the other firm’s output and depends on the firm’s marginal cost.</a:t>
            </a:r>
          </a:p>
          <a:p>
            <a:pPr marL="131445" indent="0">
              <a:buSzPct val="56250"/>
              <a:buNone/>
            </a:pPr>
            <a:endParaRPr lang="en-US" dirty="0"/>
          </a:p>
          <a:p>
            <a:pPr marL="131445" indent="0">
              <a:buSzPct val="56250"/>
              <a:buNone/>
            </a:pPr>
            <a:r>
              <a:rPr lang="en-US" u="sng" dirty="0"/>
              <a:t>Nash-Cournot Equilibrium</a:t>
            </a:r>
            <a:r>
              <a:rPr lang="en-US" dirty="0"/>
              <a:t>: the set of quantities chosen by firms where no firm can obtain higher profits by choosing a different quantity (holding the quantities of all other firms constant) → intersection of best-response curves</a:t>
            </a:r>
          </a:p>
          <a:p>
            <a:pPr marL="131445" indent="0">
              <a:buSzPct val="56250"/>
              <a:buNone/>
            </a:pPr>
            <a:endParaRPr lang="en-US" dirty="0"/>
          </a:p>
          <a:p>
            <a:pPr marL="131445" indent="0">
              <a:buSzPct val="56250"/>
              <a:buNone/>
            </a:pPr>
            <a:endParaRPr lang="en-US" dirty="0"/>
          </a:p>
        </p:txBody>
      </p:sp>
    </p:spTree>
    <p:extLst>
      <p:ext uri="{BB962C8B-B14F-4D97-AF65-F5344CB8AC3E}">
        <p14:creationId xmlns:p14="http://schemas.microsoft.com/office/powerpoint/2010/main" val="12369520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pic>
        <p:nvPicPr>
          <p:cNvPr id="119" name="Google Shape;119;p3"/>
          <p:cNvPicPr preferRelativeResize="0"/>
          <p:nvPr/>
        </p:nvPicPr>
        <p:blipFill rotWithShape="1">
          <a:blip r:embed="rId3">
            <a:alphaModFix/>
          </a:blip>
          <a:srcRect b="619"/>
          <a:stretch/>
        </p:blipFill>
        <p:spPr>
          <a:xfrm rot="2700000">
            <a:off x="16270669" y="-98947"/>
            <a:ext cx="2072513" cy="2059669"/>
          </a:xfrm>
          <a:prstGeom prst="rect">
            <a:avLst/>
          </a:prstGeom>
          <a:noFill/>
          <a:ln>
            <a:noFill/>
          </a:ln>
        </p:spPr>
      </p:pic>
      <p:grpSp>
        <p:nvGrpSpPr>
          <p:cNvPr id="120" name="Google Shape;120;p3"/>
          <p:cNvGrpSpPr/>
          <p:nvPr/>
        </p:nvGrpSpPr>
        <p:grpSpPr>
          <a:xfrm>
            <a:off x="0" y="8843309"/>
            <a:ext cx="18287996" cy="3230764"/>
            <a:chOff x="0" y="-38100"/>
            <a:chExt cx="4816592" cy="850900"/>
          </a:xfrm>
        </p:grpSpPr>
        <p:sp>
          <p:nvSpPr>
            <p:cNvPr id="121" name="Google Shape;121;p3"/>
            <p:cNvSpPr/>
            <p:nvPr/>
          </p:nvSpPr>
          <p:spPr>
            <a:xfrm>
              <a:off x="0" y="0"/>
              <a:ext cx="4816592" cy="342131"/>
            </a:xfrm>
            <a:custGeom>
              <a:avLst/>
              <a:gdLst/>
              <a:ahLst/>
              <a:cxnLst/>
              <a:rect l="l" t="t" r="r" b="b"/>
              <a:pathLst>
                <a:path w="4816592" h="342131" extrusionOk="0">
                  <a:moveTo>
                    <a:pt x="0" y="0"/>
                  </a:moveTo>
                  <a:lnTo>
                    <a:pt x="4816592" y="0"/>
                  </a:lnTo>
                  <a:lnTo>
                    <a:pt x="4816592" y="342131"/>
                  </a:lnTo>
                  <a:lnTo>
                    <a:pt x="0" y="342131"/>
                  </a:lnTo>
                  <a:close/>
                </a:path>
              </a:pathLst>
            </a:custGeom>
            <a:solidFill>
              <a:srgbClr val="FEC099"/>
            </a:solidFill>
            <a:ln>
              <a:noFill/>
            </a:ln>
          </p:spPr>
        </p:sp>
        <p:sp>
          <p:nvSpPr>
            <p:cNvPr id="122" name="Google Shape;122;p3"/>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pic>
        <p:nvPicPr>
          <p:cNvPr id="123" name="Google Shape;123;p3"/>
          <p:cNvPicPr preferRelativeResize="0"/>
          <p:nvPr/>
        </p:nvPicPr>
        <p:blipFill rotWithShape="1">
          <a:blip r:embed="rId4">
            <a:alphaModFix/>
          </a:blip>
          <a:srcRect/>
          <a:stretch/>
        </p:blipFill>
        <p:spPr>
          <a:xfrm>
            <a:off x="107745" y="9061043"/>
            <a:ext cx="1716191" cy="1175659"/>
          </a:xfrm>
          <a:prstGeom prst="rect">
            <a:avLst/>
          </a:prstGeom>
          <a:noFill/>
          <a:ln>
            <a:noFill/>
          </a:ln>
        </p:spPr>
      </p:pic>
      <p:pic>
        <p:nvPicPr>
          <p:cNvPr id="124" name="Google Shape;124;p3"/>
          <p:cNvPicPr preferRelativeResize="0"/>
          <p:nvPr/>
        </p:nvPicPr>
        <p:blipFill rotWithShape="1">
          <a:blip r:embed="rId5">
            <a:alphaModFix/>
          </a:blip>
          <a:srcRect/>
          <a:stretch/>
        </p:blipFill>
        <p:spPr>
          <a:xfrm>
            <a:off x="15845978" y="7130810"/>
            <a:ext cx="2733798" cy="3538897"/>
          </a:xfrm>
          <a:prstGeom prst="rect">
            <a:avLst/>
          </a:prstGeom>
          <a:noFill/>
          <a:ln>
            <a:noFill/>
          </a:ln>
        </p:spPr>
      </p:pic>
      <p:sp>
        <p:nvSpPr>
          <p:cNvPr id="4" name="Google Shape;125;p3">
            <a:extLst>
              <a:ext uri="{FF2B5EF4-FFF2-40B4-BE49-F238E27FC236}">
                <a16:creationId xmlns:a16="http://schemas.microsoft.com/office/drawing/2014/main" id="{2487BFE2-9EC9-9052-3758-7EC47A13D17D}"/>
              </a:ext>
            </a:extLst>
          </p:cNvPr>
          <p:cNvSpPr txBox="1">
            <a:spLocks/>
          </p:cNvSpPr>
          <p:nvPr/>
        </p:nvSpPr>
        <p:spPr>
          <a:xfrm>
            <a:off x="4051250" y="359376"/>
            <a:ext cx="8229600" cy="1143000"/>
          </a:xfrm>
          <a:prstGeom prst="rect">
            <a:avLst/>
          </a:prstGeom>
          <a:noFill/>
          <a:ln>
            <a:noFill/>
          </a:ln>
        </p:spPr>
        <p:txBody>
          <a:bodyPr spcFirstLastPara="1" wrap="square" lIns="91425" tIns="45700" rIns="91425" bIns="45700" anchor="ctr" anchorCtr="0">
            <a:normAutofit fontScale="92500" lnSpcReduction="20000"/>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8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131445" indent="0">
              <a:buSzPct val="56250"/>
              <a:buNone/>
            </a:pPr>
            <a:r>
              <a:rPr lang="en-US" b="1" dirty="0"/>
              <a:t>Solving Cournot Model and Deriving Best Response Functions</a:t>
            </a:r>
          </a:p>
        </p:txBody>
      </p:sp>
      <p:sp>
        <p:nvSpPr>
          <p:cNvPr id="5" name="Google Shape;126;p3">
            <a:extLst>
              <a:ext uri="{FF2B5EF4-FFF2-40B4-BE49-F238E27FC236}">
                <a16:creationId xmlns:a16="http://schemas.microsoft.com/office/drawing/2014/main" id="{B794DE41-8BA0-C4CA-4A50-471CB1EEF110}"/>
              </a:ext>
            </a:extLst>
          </p:cNvPr>
          <p:cNvSpPr txBox="1">
            <a:spLocks/>
          </p:cNvSpPr>
          <p:nvPr/>
        </p:nvSpPr>
        <p:spPr>
          <a:xfrm>
            <a:off x="4416163" y="2217362"/>
            <a:ext cx="7499774" cy="5733404"/>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100000"/>
              </a:lnSpc>
              <a:spcBef>
                <a:spcPts val="360"/>
              </a:spcBef>
              <a:spcAft>
                <a:spcPts val="0"/>
              </a:spcAft>
              <a:buClr>
                <a:schemeClr val="dk1"/>
              </a:buClr>
              <a:buSzPts val="1800"/>
              <a:buFont typeface="Arial"/>
              <a:buChar char="•"/>
              <a:defRPr sz="3200" b="0" i="0" u="none" strike="noStrike" cap="none">
                <a:solidFill>
                  <a:schemeClr val="dk1"/>
                </a:solidFill>
                <a:latin typeface="Calibri"/>
                <a:ea typeface="Calibri"/>
                <a:cs typeface="Calibri"/>
                <a:sym typeface="Calibri"/>
              </a:defRPr>
            </a:lvl1pPr>
            <a:lvl2pPr marL="914400" marR="0" lvl="1" indent="-342900" algn="l" rtl="0">
              <a:lnSpc>
                <a:spcPct val="100000"/>
              </a:lnSpc>
              <a:spcBef>
                <a:spcPts val="36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2pPr>
            <a:lvl3pPr marL="1371600" marR="0" lvl="2" indent="-342900" algn="l" rtl="0">
              <a:lnSpc>
                <a:spcPct val="100000"/>
              </a:lnSpc>
              <a:spcBef>
                <a:spcPts val="36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9pPr>
          </a:lstStyle>
          <a:p>
            <a:pPr marL="131445" indent="0">
              <a:buSzPct val="56250"/>
              <a:buNone/>
            </a:pPr>
            <a:r>
              <a:rPr lang="en-US" b="1" dirty="0"/>
              <a:t>Step 1</a:t>
            </a:r>
            <a:r>
              <a:rPr lang="en-US" dirty="0"/>
              <a:t>: Find the residual demand function</a:t>
            </a:r>
            <a:br>
              <a:rPr lang="en-US" dirty="0"/>
            </a:br>
            <a:endParaRPr lang="en-US" dirty="0"/>
          </a:p>
          <a:p>
            <a:pPr marL="131445" indent="0">
              <a:buSzPct val="56250"/>
              <a:buNone/>
            </a:pPr>
            <a:r>
              <a:rPr lang="en-US" b="1" dirty="0"/>
              <a:t>Step 2</a:t>
            </a:r>
            <a:r>
              <a:rPr lang="en-US" dirty="0"/>
              <a:t>: Use the residual demand function to find the MR equation of each firm</a:t>
            </a:r>
            <a:br>
              <a:rPr lang="en-US" dirty="0"/>
            </a:br>
            <a:endParaRPr lang="en-US" dirty="0"/>
          </a:p>
          <a:p>
            <a:pPr marL="131445" indent="0">
              <a:buSzPct val="56250"/>
              <a:buNone/>
            </a:pPr>
            <a:r>
              <a:rPr lang="en-US" b="1" dirty="0"/>
              <a:t>Step 3</a:t>
            </a:r>
            <a:r>
              <a:rPr lang="en-US" dirty="0"/>
              <a:t>: Set MR = MC for both firms</a:t>
            </a:r>
            <a:br>
              <a:rPr lang="en-US" dirty="0"/>
            </a:br>
            <a:endParaRPr lang="en-US" dirty="0"/>
          </a:p>
          <a:p>
            <a:pPr marL="131445" indent="0">
              <a:buSzPct val="56250"/>
              <a:buNone/>
            </a:pPr>
            <a:r>
              <a:rPr lang="en-US" b="1" dirty="0"/>
              <a:t>Step 4</a:t>
            </a:r>
            <a:r>
              <a:rPr lang="en-US" dirty="0"/>
              <a:t>: Solve for QA and QB</a:t>
            </a:r>
            <a:br>
              <a:rPr lang="en-US" dirty="0"/>
            </a:br>
            <a:endParaRPr lang="en-US" dirty="0"/>
          </a:p>
          <a:p>
            <a:pPr marL="131445" indent="0">
              <a:buSzPct val="56250"/>
              <a:buNone/>
            </a:pPr>
            <a:r>
              <a:rPr lang="en-US" b="1" dirty="0"/>
              <a:t>Step 5</a:t>
            </a:r>
            <a:r>
              <a:rPr lang="en-US" dirty="0"/>
              <a:t>: Use Q to find the price</a:t>
            </a:r>
          </a:p>
        </p:txBody>
      </p:sp>
    </p:spTree>
    <p:extLst>
      <p:ext uri="{BB962C8B-B14F-4D97-AF65-F5344CB8AC3E}">
        <p14:creationId xmlns:p14="http://schemas.microsoft.com/office/powerpoint/2010/main" val="152876040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pic>
        <p:nvPicPr>
          <p:cNvPr id="119" name="Google Shape;119;p3"/>
          <p:cNvPicPr preferRelativeResize="0"/>
          <p:nvPr/>
        </p:nvPicPr>
        <p:blipFill rotWithShape="1">
          <a:blip r:embed="rId3">
            <a:alphaModFix/>
          </a:blip>
          <a:srcRect b="619"/>
          <a:stretch/>
        </p:blipFill>
        <p:spPr>
          <a:xfrm rot="2700000">
            <a:off x="16270669" y="-98947"/>
            <a:ext cx="2072513" cy="2059669"/>
          </a:xfrm>
          <a:prstGeom prst="rect">
            <a:avLst/>
          </a:prstGeom>
          <a:noFill/>
          <a:ln>
            <a:noFill/>
          </a:ln>
        </p:spPr>
      </p:pic>
      <p:grpSp>
        <p:nvGrpSpPr>
          <p:cNvPr id="120" name="Google Shape;120;p3"/>
          <p:cNvGrpSpPr/>
          <p:nvPr/>
        </p:nvGrpSpPr>
        <p:grpSpPr>
          <a:xfrm>
            <a:off x="0" y="8843309"/>
            <a:ext cx="18287996" cy="3230764"/>
            <a:chOff x="0" y="-38100"/>
            <a:chExt cx="4816592" cy="850900"/>
          </a:xfrm>
        </p:grpSpPr>
        <p:sp>
          <p:nvSpPr>
            <p:cNvPr id="121" name="Google Shape;121;p3"/>
            <p:cNvSpPr/>
            <p:nvPr/>
          </p:nvSpPr>
          <p:spPr>
            <a:xfrm>
              <a:off x="0" y="0"/>
              <a:ext cx="4816592" cy="342131"/>
            </a:xfrm>
            <a:custGeom>
              <a:avLst/>
              <a:gdLst/>
              <a:ahLst/>
              <a:cxnLst/>
              <a:rect l="l" t="t" r="r" b="b"/>
              <a:pathLst>
                <a:path w="4816592" h="342131" extrusionOk="0">
                  <a:moveTo>
                    <a:pt x="0" y="0"/>
                  </a:moveTo>
                  <a:lnTo>
                    <a:pt x="4816592" y="0"/>
                  </a:lnTo>
                  <a:lnTo>
                    <a:pt x="4816592" y="342131"/>
                  </a:lnTo>
                  <a:lnTo>
                    <a:pt x="0" y="342131"/>
                  </a:lnTo>
                  <a:close/>
                </a:path>
              </a:pathLst>
            </a:custGeom>
            <a:solidFill>
              <a:srgbClr val="FEC099"/>
            </a:solidFill>
            <a:ln>
              <a:noFill/>
            </a:ln>
          </p:spPr>
        </p:sp>
        <p:sp>
          <p:nvSpPr>
            <p:cNvPr id="122" name="Google Shape;122;p3"/>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pic>
        <p:nvPicPr>
          <p:cNvPr id="123" name="Google Shape;123;p3"/>
          <p:cNvPicPr preferRelativeResize="0"/>
          <p:nvPr/>
        </p:nvPicPr>
        <p:blipFill rotWithShape="1">
          <a:blip r:embed="rId4">
            <a:alphaModFix/>
          </a:blip>
          <a:srcRect/>
          <a:stretch/>
        </p:blipFill>
        <p:spPr>
          <a:xfrm>
            <a:off x="107745" y="9061043"/>
            <a:ext cx="1716191" cy="1175659"/>
          </a:xfrm>
          <a:prstGeom prst="rect">
            <a:avLst/>
          </a:prstGeom>
          <a:noFill/>
          <a:ln>
            <a:noFill/>
          </a:ln>
        </p:spPr>
      </p:pic>
      <p:pic>
        <p:nvPicPr>
          <p:cNvPr id="124" name="Google Shape;124;p3"/>
          <p:cNvPicPr preferRelativeResize="0"/>
          <p:nvPr/>
        </p:nvPicPr>
        <p:blipFill rotWithShape="1">
          <a:blip r:embed="rId5">
            <a:alphaModFix/>
          </a:blip>
          <a:srcRect/>
          <a:stretch/>
        </p:blipFill>
        <p:spPr>
          <a:xfrm>
            <a:off x="15845978" y="7130810"/>
            <a:ext cx="2733798" cy="3538897"/>
          </a:xfrm>
          <a:prstGeom prst="rect">
            <a:avLst/>
          </a:prstGeom>
          <a:noFill/>
          <a:ln>
            <a:noFill/>
          </a:ln>
        </p:spPr>
      </p:pic>
      <p:sp>
        <p:nvSpPr>
          <p:cNvPr id="4" name="Google Shape;125;p3">
            <a:extLst>
              <a:ext uri="{FF2B5EF4-FFF2-40B4-BE49-F238E27FC236}">
                <a16:creationId xmlns:a16="http://schemas.microsoft.com/office/drawing/2014/main" id="{2487BFE2-9EC9-9052-3758-7EC47A13D17D}"/>
              </a:ext>
            </a:extLst>
          </p:cNvPr>
          <p:cNvSpPr txBox="1">
            <a:spLocks/>
          </p:cNvSpPr>
          <p:nvPr/>
        </p:nvSpPr>
        <p:spPr>
          <a:xfrm>
            <a:off x="4051250" y="359376"/>
            <a:ext cx="8229600" cy="1143000"/>
          </a:xfrm>
          <a:prstGeom prst="rect">
            <a:avLst/>
          </a:prstGeom>
          <a:noFill/>
          <a:ln>
            <a:noFill/>
          </a:ln>
        </p:spPr>
        <p:txBody>
          <a:bodyPr spcFirstLastPara="1" wrap="square" lIns="91425" tIns="45700" rIns="91425" bIns="45700" anchor="ctr" anchorCtr="0">
            <a:normAutofit fontScale="92500" lnSpcReduction="20000"/>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8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131445" indent="0">
              <a:buSzPct val="56250"/>
              <a:buNone/>
            </a:pPr>
            <a:r>
              <a:rPr lang="en-US" b="1" dirty="0"/>
              <a:t>Solving Cournot Model and Deriving Best Response Functions</a:t>
            </a:r>
          </a:p>
        </p:txBody>
      </p:sp>
      <p:sp>
        <p:nvSpPr>
          <p:cNvPr id="5" name="Google Shape;126;p3">
            <a:extLst>
              <a:ext uri="{FF2B5EF4-FFF2-40B4-BE49-F238E27FC236}">
                <a16:creationId xmlns:a16="http://schemas.microsoft.com/office/drawing/2014/main" id="{B794DE41-8BA0-C4CA-4A50-471CB1EEF110}"/>
              </a:ext>
            </a:extLst>
          </p:cNvPr>
          <p:cNvSpPr txBox="1">
            <a:spLocks/>
          </p:cNvSpPr>
          <p:nvPr/>
        </p:nvSpPr>
        <p:spPr>
          <a:xfrm>
            <a:off x="1913167" y="2181325"/>
            <a:ext cx="12505765" cy="5733404"/>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100000"/>
              </a:lnSpc>
              <a:spcBef>
                <a:spcPts val="360"/>
              </a:spcBef>
              <a:spcAft>
                <a:spcPts val="0"/>
              </a:spcAft>
              <a:buClr>
                <a:schemeClr val="dk1"/>
              </a:buClr>
              <a:buSzPts val="1800"/>
              <a:buFont typeface="Arial"/>
              <a:buChar char="•"/>
              <a:defRPr sz="3200" b="0" i="0" u="none" strike="noStrike" cap="none">
                <a:solidFill>
                  <a:schemeClr val="dk1"/>
                </a:solidFill>
                <a:latin typeface="Calibri"/>
                <a:ea typeface="Calibri"/>
                <a:cs typeface="Calibri"/>
                <a:sym typeface="Calibri"/>
              </a:defRPr>
            </a:lvl1pPr>
            <a:lvl2pPr marL="914400" marR="0" lvl="1" indent="-342900" algn="l" rtl="0">
              <a:lnSpc>
                <a:spcPct val="100000"/>
              </a:lnSpc>
              <a:spcBef>
                <a:spcPts val="36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2pPr>
            <a:lvl3pPr marL="1371600" marR="0" lvl="2" indent="-342900" algn="l" rtl="0">
              <a:lnSpc>
                <a:spcPct val="100000"/>
              </a:lnSpc>
              <a:spcBef>
                <a:spcPts val="36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9pPr>
          </a:lstStyle>
          <a:p>
            <a:pPr marL="131445" indent="0">
              <a:buSzPct val="56250"/>
              <a:buNone/>
            </a:pPr>
            <a:r>
              <a:rPr lang="en-US" b="1" dirty="0"/>
              <a:t>Explanations of Steps</a:t>
            </a:r>
            <a:br>
              <a:rPr lang="en-US" b="1" dirty="0"/>
            </a:br>
            <a:endParaRPr lang="en-US" b="1" dirty="0"/>
          </a:p>
          <a:p>
            <a:pPr marL="131445" indent="0">
              <a:buSzPct val="56250"/>
              <a:buNone/>
            </a:pPr>
            <a:r>
              <a:rPr lang="en-US" dirty="0"/>
              <a:t>Step 1: For Cournot oligopolies, where there are only two firms that are identical in marginal cost and their demand curves (this is also called a duopoly), we look for their residual demand curves so we can solve for the best-response functions. </a:t>
            </a:r>
          </a:p>
          <a:p>
            <a:pPr marL="588645" indent="-457200">
              <a:buSzPct val="56250"/>
            </a:pPr>
            <a:r>
              <a:rPr lang="en-US" dirty="0"/>
              <a:t>Because the two firms compete with one another, they consider each other’s behavior when choosing profit-maximizing output</a:t>
            </a:r>
          </a:p>
          <a:p>
            <a:pPr marL="1045845" lvl="1" indent="-457200">
              <a:buSzPct val="56250"/>
            </a:pPr>
            <a:r>
              <a:rPr lang="en-US" dirty="0"/>
              <a:t>The firms are concerned with the residual demand curve, which shows the market demand that is not met by other sellers at any given price</a:t>
            </a:r>
          </a:p>
        </p:txBody>
      </p:sp>
    </p:spTree>
    <p:extLst>
      <p:ext uri="{BB962C8B-B14F-4D97-AF65-F5344CB8AC3E}">
        <p14:creationId xmlns:p14="http://schemas.microsoft.com/office/powerpoint/2010/main" val="386638753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pic>
        <p:nvPicPr>
          <p:cNvPr id="119" name="Google Shape;119;p3"/>
          <p:cNvPicPr preferRelativeResize="0"/>
          <p:nvPr/>
        </p:nvPicPr>
        <p:blipFill rotWithShape="1">
          <a:blip r:embed="rId3">
            <a:alphaModFix/>
          </a:blip>
          <a:srcRect b="619"/>
          <a:stretch/>
        </p:blipFill>
        <p:spPr>
          <a:xfrm rot="2700000">
            <a:off x="16270669" y="-98947"/>
            <a:ext cx="2072513" cy="2059669"/>
          </a:xfrm>
          <a:prstGeom prst="rect">
            <a:avLst/>
          </a:prstGeom>
          <a:noFill/>
          <a:ln>
            <a:noFill/>
          </a:ln>
        </p:spPr>
      </p:pic>
      <p:grpSp>
        <p:nvGrpSpPr>
          <p:cNvPr id="120" name="Google Shape;120;p3"/>
          <p:cNvGrpSpPr/>
          <p:nvPr/>
        </p:nvGrpSpPr>
        <p:grpSpPr>
          <a:xfrm>
            <a:off x="0" y="8843309"/>
            <a:ext cx="18287996" cy="3230764"/>
            <a:chOff x="0" y="-38100"/>
            <a:chExt cx="4816592" cy="850900"/>
          </a:xfrm>
        </p:grpSpPr>
        <p:sp>
          <p:nvSpPr>
            <p:cNvPr id="121" name="Google Shape;121;p3"/>
            <p:cNvSpPr/>
            <p:nvPr/>
          </p:nvSpPr>
          <p:spPr>
            <a:xfrm>
              <a:off x="0" y="0"/>
              <a:ext cx="4816592" cy="342131"/>
            </a:xfrm>
            <a:custGeom>
              <a:avLst/>
              <a:gdLst/>
              <a:ahLst/>
              <a:cxnLst/>
              <a:rect l="l" t="t" r="r" b="b"/>
              <a:pathLst>
                <a:path w="4816592" h="342131" extrusionOk="0">
                  <a:moveTo>
                    <a:pt x="0" y="0"/>
                  </a:moveTo>
                  <a:lnTo>
                    <a:pt x="4816592" y="0"/>
                  </a:lnTo>
                  <a:lnTo>
                    <a:pt x="4816592" y="342131"/>
                  </a:lnTo>
                  <a:lnTo>
                    <a:pt x="0" y="342131"/>
                  </a:lnTo>
                  <a:close/>
                </a:path>
              </a:pathLst>
            </a:custGeom>
            <a:solidFill>
              <a:srgbClr val="FEC099"/>
            </a:solidFill>
            <a:ln>
              <a:noFill/>
            </a:ln>
          </p:spPr>
        </p:sp>
        <p:sp>
          <p:nvSpPr>
            <p:cNvPr id="122" name="Google Shape;122;p3"/>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pic>
        <p:nvPicPr>
          <p:cNvPr id="123" name="Google Shape;123;p3"/>
          <p:cNvPicPr preferRelativeResize="0"/>
          <p:nvPr/>
        </p:nvPicPr>
        <p:blipFill rotWithShape="1">
          <a:blip r:embed="rId4">
            <a:alphaModFix/>
          </a:blip>
          <a:srcRect/>
          <a:stretch/>
        </p:blipFill>
        <p:spPr>
          <a:xfrm>
            <a:off x="107745" y="9061043"/>
            <a:ext cx="1716191" cy="1175659"/>
          </a:xfrm>
          <a:prstGeom prst="rect">
            <a:avLst/>
          </a:prstGeom>
          <a:noFill/>
          <a:ln>
            <a:noFill/>
          </a:ln>
        </p:spPr>
      </p:pic>
      <p:pic>
        <p:nvPicPr>
          <p:cNvPr id="124" name="Google Shape;124;p3"/>
          <p:cNvPicPr preferRelativeResize="0"/>
          <p:nvPr/>
        </p:nvPicPr>
        <p:blipFill rotWithShape="1">
          <a:blip r:embed="rId5">
            <a:alphaModFix/>
          </a:blip>
          <a:srcRect/>
          <a:stretch/>
        </p:blipFill>
        <p:spPr>
          <a:xfrm>
            <a:off x="15845978" y="7130810"/>
            <a:ext cx="2733798" cy="3538897"/>
          </a:xfrm>
          <a:prstGeom prst="rect">
            <a:avLst/>
          </a:prstGeom>
          <a:noFill/>
          <a:ln>
            <a:noFill/>
          </a:ln>
        </p:spPr>
      </p:pic>
      <p:sp>
        <p:nvSpPr>
          <p:cNvPr id="4" name="Google Shape;125;p3">
            <a:extLst>
              <a:ext uri="{FF2B5EF4-FFF2-40B4-BE49-F238E27FC236}">
                <a16:creationId xmlns:a16="http://schemas.microsoft.com/office/drawing/2014/main" id="{2487BFE2-9EC9-9052-3758-7EC47A13D17D}"/>
              </a:ext>
            </a:extLst>
          </p:cNvPr>
          <p:cNvSpPr txBox="1">
            <a:spLocks/>
          </p:cNvSpPr>
          <p:nvPr/>
        </p:nvSpPr>
        <p:spPr>
          <a:xfrm>
            <a:off x="4051250" y="359376"/>
            <a:ext cx="8229600" cy="1143000"/>
          </a:xfrm>
          <a:prstGeom prst="rect">
            <a:avLst/>
          </a:prstGeom>
          <a:noFill/>
          <a:ln>
            <a:noFill/>
          </a:ln>
        </p:spPr>
        <p:txBody>
          <a:bodyPr spcFirstLastPara="1" wrap="square" lIns="91425" tIns="45700" rIns="91425" bIns="45700" anchor="ctr" anchorCtr="0">
            <a:normAutofit fontScale="92500" lnSpcReduction="20000"/>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8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131445" indent="0">
              <a:buSzPct val="56250"/>
              <a:buNone/>
            </a:pPr>
            <a:r>
              <a:rPr lang="en-US" b="1" dirty="0"/>
              <a:t>Solving Cournot Model and Deriving Best Response Functions</a:t>
            </a:r>
          </a:p>
        </p:txBody>
      </p:sp>
      <p:sp>
        <p:nvSpPr>
          <p:cNvPr id="5" name="Google Shape;126;p3">
            <a:extLst>
              <a:ext uri="{FF2B5EF4-FFF2-40B4-BE49-F238E27FC236}">
                <a16:creationId xmlns:a16="http://schemas.microsoft.com/office/drawing/2014/main" id="{B794DE41-8BA0-C4CA-4A50-471CB1EEF110}"/>
              </a:ext>
            </a:extLst>
          </p:cNvPr>
          <p:cNvSpPr txBox="1">
            <a:spLocks/>
          </p:cNvSpPr>
          <p:nvPr/>
        </p:nvSpPr>
        <p:spPr>
          <a:xfrm>
            <a:off x="1913167" y="2181325"/>
            <a:ext cx="12505765" cy="5733404"/>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100000"/>
              </a:lnSpc>
              <a:spcBef>
                <a:spcPts val="360"/>
              </a:spcBef>
              <a:spcAft>
                <a:spcPts val="0"/>
              </a:spcAft>
              <a:buClr>
                <a:schemeClr val="dk1"/>
              </a:buClr>
              <a:buSzPts val="1800"/>
              <a:buFont typeface="Arial"/>
              <a:buChar char="•"/>
              <a:defRPr sz="3200" b="0" i="0" u="none" strike="noStrike" cap="none">
                <a:solidFill>
                  <a:schemeClr val="dk1"/>
                </a:solidFill>
                <a:latin typeface="Calibri"/>
                <a:ea typeface="Calibri"/>
                <a:cs typeface="Calibri"/>
                <a:sym typeface="Calibri"/>
              </a:defRPr>
            </a:lvl1pPr>
            <a:lvl2pPr marL="914400" marR="0" lvl="1" indent="-342900" algn="l" rtl="0">
              <a:lnSpc>
                <a:spcPct val="100000"/>
              </a:lnSpc>
              <a:spcBef>
                <a:spcPts val="36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2pPr>
            <a:lvl3pPr marL="1371600" marR="0" lvl="2" indent="-342900" algn="l" rtl="0">
              <a:lnSpc>
                <a:spcPct val="100000"/>
              </a:lnSpc>
              <a:spcBef>
                <a:spcPts val="36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9pPr>
          </a:lstStyle>
          <a:p>
            <a:pPr marL="131445" indent="0">
              <a:buSzPct val="56250"/>
              <a:buNone/>
            </a:pPr>
            <a:r>
              <a:rPr lang="en-US" b="1" dirty="0"/>
              <a:t>Explanations of Steps</a:t>
            </a:r>
            <a:br>
              <a:rPr lang="en-US" b="1" dirty="0"/>
            </a:br>
            <a:endParaRPr lang="en-US" b="1" dirty="0"/>
          </a:p>
          <a:p>
            <a:pPr marL="131445" indent="0">
              <a:buSzPct val="56250"/>
              <a:buNone/>
            </a:pPr>
            <a:r>
              <a:rPr lang="en-US" dirty="0"/>
              <a:t>Step 2: Once we know the residual demand function, we want to find the MR equation so we can set the profit maximizing condition that a firm should follow to maximize its profit given the behavior of the other firm</a:t>
            </a:r>
          </a:p>
          <a:p>
            <a:pPr marL="588645" indent="-457200">
              <a:buSzPct val="56250"/>
            </a:pPr>
            <a:r>
              <a:rPr lang="en-US" dirty="0"/>
              <a:t>The firm’s best response - its profit maximizing output given the output of the other firm - is the output that equates its marginal revenue and its marginal cost</a:t>
            </a:r>
          </a:p>
          <a:p>
            <a:pPr marL="588645" indent="-457200">
              <a:buSzPct val="56250"/>
            </a:pPr>
            <a:r>
              <a:rPr lang="en-US" dirty="0"/>
              <a:t>Because the two firms have the same marginal cost and demand curves, their best-response functions will be identical</a:t>
            </a:r>
          </a:p>
        </p:txBody>
      </p:sp>
    </p:spTree>
    <p:extLst>
      <p:ext uri="{BB962C8B-B14F-4D97-AF65-F5344CB8AC3E}">
        <p14:creationId xmlns:p14="http://schemas.microsoft.com/office/powerpoint/2010/main" val="115757701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pic>
        <p:nvPicPr>
          <p:cNvPr id="119" name="Google Shape;119;p3"/>
          <p:cNvPicPr preferRelativeResize="0"/>
          <p:nvPr/>
        </p:nvPicPr>
        <p:blipFill rotWithShape="1">
          <a:blip r:embed="rId3">
            <a:alphaModFix/>
          </a:blip>
          <a:srcRect b="619"/>
          <a:stretch/>
        </p:blipFill>
        <p:spPr>
          <a:xfrm rot="2700000">
            <a:off x="16270669" y="-98947"/>
            <a:ext cx="2072513" cy="2059669"/>
          </a:xfrm>
          <a:prstGeom prst="rect">
            <a:avLst/>
          </a:prstGeom>
          <a:noFill/>
          <a:ln>
            <a:noFill/>
          </a:ln>
        </p:spPr>
      </p:pic>
      <p:grpSp>
        <p:nvGrpSpPr>
          <p:cNvPr id="120" name="Google Shape;120;p3"/>
          <p:cNvGrpSpPr/>
          <p:nvPr/>
        </p:nvGrpSpPr>
        <p:grpSpPr>
          <a:xfrm>
            <a:off x="0" y="8843309"/>
            <a:ext cx="18287996" cy="3230764"/>
            <a:chOff x="0" y="-38100"/>
            <a:chExt cx="4816592" cy="850900"/>
          </a:xfrm>
        </p:grpSpPr>
        <p:sp>
          <p:nvSpPr>
            <p:cNvPr id="121" name="Google Shape;121;p3"/>
            <p:cNvSpPr/>
            <p:nvPr/>
          </p:nvSpPr>
          <p:spPr>
            <a:xfrm>
              <a:off x="0" y="0"/>
              <a:ext cx="4816592" cy="342131"/>
            </a:xfrm>
            <a:custGeom>
              <a:avLst/>
              <a:gdLst/>
              <a:ahLst/>
              <a:cxnLst/>
              <a:rect l="l" t="t" r="r" b="b"/>
              <a:pathLst>
                <a:path w="4816592" h="342131" extrusionOk="0">
                  <a:moveTo>
                    <a:pt x="0" y="0"/>
                  </a:moveTo>
                  <a:lnTo>
                    <a:pt x="4816592" y="0"/>
                  </a:lnTo>
                  <a:lnTo>
                    <a:pt x="4816592" y="342131"/>
                  </a:lnTo>
                  <a:lnTo>
                    <a:pt x="0" y="342131"/>
                  </a:lnTo>
                  <a:close/>
                </a:path>
              </a:pathLst>
            </a:custGeom>
            <a:solidFill>
              <a:srgbClr val="FEC099"/>
            </a:solidFill>
            <a:ln>
              <a:noFill/>
            </a:ln>
          </p:spPr>
        </p:sp>
        <p:sp>
          <p:nvSpPr>
            <p:cNvPr id="122" name="Google Shape;122;p3"/>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pic>
        <p:nvPicPr>
          <p:cNvPr id="123" name="Google Shape;123;p3"/>
          <p:cNvPicPr preferRelativeResize="0"/>
          <p:nvPr/>
        </p:nvPicPr>
        <p:blipFill rotWithShape="1">
          <a:blip r:embed="rId4">
            <a:alphaModFix/>
          </a:blip>
          <a:srcRect/>
          <a:stretch/>
        </p:blipFill>
        <p:spPr>
          <a:xfrm>
            <a:off x="107745" y="9061043"/>
            <a:ext cx="1716191" cy="1175659"/>
          </a:xfrm>
          <a:prstGeom prst="rect">
            <a:avLst/>
          </a:prstGeom>
          <a:noFill/>
          <a:ln>
            <a:noFill/>
          </a:ln>
        </p:spPr>
      </p:pic>
      <p:pic>
        <p:nvPicPr>
          <p:cNvPr id="124" name="Google Shape;124;p3"/>
          <p:cNvPicPr preferRelativeResize="0"/>
          <p:nvPr/>
        </p:nvPicPr>
        <p:blipFill rotWithShape="1">
          <a:blip r:embed="rId5">
            <a:alphaModFix/>
          </a:blip>
          <a:srcRect/>
          <a:stretch/>
        </p:blipFill>
        <p:spPr>
          <a:xfrm>
            <a:off x="15845978" y="7130810"/>
            <a:ext cx="2733798" cy="3538897"/>
          </a:xfrm>
          <a:prstGeom prst="rect">
            <a:avLst/>
          </a:prstGeom>
          <a:noFill/>
          <a:ln>
            <a:noFill/>
          </a:ln>
        </p:spPr>
      </p:pic>
      <p:sp>
        <p:nvSpPr>
          <p:cNvPr id="4" name="Google Shape;125;p3">
            <a:extLst>
              <a:ext uri="{FF2B5EF4-FFF2-40B4-BE49-F238E27FC236}">
                <a16:creationId xmlns:a16="http://schemas.microsoft.com/office/drawing/2014/main" id="{2487BFE2-9EC9-9052-3758-7EC47A13D17D}"/>
              </a:ext>
            </a:extLst>
          </p:cNvPr>
          <p:cNvSpPr txBox="1">
            <a:spLocks/>
          </p:cNvSpPr>
          <p:nvPr/>
        </p:nvSpPr>
        <p:spPr>
          <a:xfrm>
            <a:off x="4051250" y="359376"/>
            <a:ext cx="8229600" cy="1143000"/>
          </a:xfrm>
          <a:prstGeom prst="rect">
            <a:avLst/>
          </a:prstGeom>
          <a:noFill/>
          <a:ln>
            <a:noFill/>
          </a:ln>
        </p:spPr>
        <p:txBody>
          <a:bodyPr spcFirstLastPara="1" wrap="square" lIns="91425" tIns="45700" rIns="91425" bIns="45700" anchor="ctr" anchorCtr="0">
            <a:normAutofit fontScale="92500" lnSpcReduction="20000"/>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8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131445" indent="0">
              <a:buSzPct val="56250"/>
              <a:buNone/>
            </a:pPr>
            <a:r>
              <a:rPr lang="en-US" b="1" dirty="0"/>
              <a:t>Solving Cournot Model and Deriving Best Response Functions</a:t>
            </a:r>
          </a:p>
        </p:txBody>
      </p:sp>
      <p:sp>
        <p:nvSpPr>
          <p:cNvPr id="5" name="Google Shape;126;p3">
            <a:extLst>
              <a:ext uri="{FF2B5EF4-FFF2-40B4-BE49-F238E27FC236}">
                <a16:creationId xmlns:a16="http://schemas.microsoft.com/office/drawing/2014/main" id="{B794DE41-8BA0-C4CA-4A50-471CB1EEF110}"/>
              </a:ext>
            </a:extLst>
          </p:cNvPr>
          <p:cNvSpPr txBox="1">
            <a:spLocks/>
          </p:cNvSpPr>
          <p:nvPr/>
        </p:nvSpPr>
        <p:spPr>
          <a:xfrm>
            <a:off x="1913167" y="2181325"/>
            <a:ext cx="12505765" cy="5733404"/>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100000"/>
              </a:lnSpc>
              <a:spcBef>
                <a:spcPts val="360"/>
              </a:spcBef>
              <a:spcAft>
                <a:spcPts val="0"/>
              </a:spcAft>
              <a:buClr>
                <a:schemeClr val="dk1"/>
              </a:buClr>
              <a:buSzPts val="1800"/>
              <a:buFont typeface="Arial"/>
              <a:buChar char="•"/>
              <a:defRPr sz="3200" b="0" i="0" u="none" strike="noStrike" cap="none">
                <a:solidFill>
                  <a:schemeClr val="dk1"/>
                </a:solidFill>
                <a:latin typeface="Calibri"/>
                <a:ea typeface="Calibri"/>
                <a:cs typeface="Calibri"/>
                <a:sym typeface="Calibri"/>
              </a:defRPr>
            </a:lvl1pPr>
            <a:lvl2pPr marL="914400" marR="0" lvl="1" indent="-342900" algn="l" rtl="0">
              <a:lnSpc>
                <a:spcPct val="100000"/>
              </a:lnSpc>
              <a:spcBef>
                <a:spcPts val="36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2pPr>
            <a:lvl3pPr marL="1371600" marR="0" lvl="2" indent="-342900" algn="l" rtl="0">
              <a:lnSpc>
                <a:spcPct val="100000"/>
              </a:lnSpc>
              <a:spcBef>
                <a:spcPts val="36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9pPr>
          </a:lstStyle>
          <a:p>
            <a:pPr marL="131445" indent="0">
              <a:buSzPct val="56250"/>
              <a:buNone/>
            </a:pPr>
            <a:r>
              <a:rPr lang="en-US" b="1" dirty="0"/>
              <a:t>Explanations of Steps</a:t>
            </a:r>
            <a:br>
              <a:rPr lang="en-US" b="1" dirty="0"/>
            </a:br>
            <a:endParaRPr lang="en-US" b="1" dirty="0"/>
          </a:p>
          <a:p>
            <a:pPr marL="131445" indent="0">
              <a:buSzPct val="56250"/>
              <a:buNone/>
            </a:pPr>
            <a:r>
              <a:rPr lang="en-US" dirty="0"/>
              <a:t>Step 4: To solve for QA and QB, we take the best response functions of one firm and plug it into another. This will give us the quantity a firm should produce in response of another.</a:t>
            </a:r>
          </a:p>
        </p:txBody>
      </p:sp>
    </p:spTree>
    <p:extLst>
      <p:ext uri="{BB962C8B-B14F-4D97-AF65-F5344CB8AC3E}">
        <p14:creationId xmlns:p14="http://schemas.microsoft.com/office/powerpoint/2010/main" val="348488791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pic>
        <p:nvPicPr>
          <p:cNvPr id="119" name="Google Shape;119;p3"/>
          <p:cNvPicPr preferRelativeResize="0"/>
          <p:nvPr/>
        </p:nvPicPr>
        <p:blipFill rotWithShape="1">
          <a:blip r:embed="rId3">
            <a:alphaModFix/>
          </a:blip>
          <a:srcRect b="619"/>
          <a:stretch/>
        </p:blipFill>
        <p:spPr>
          <a:xfrm rot="2700000">
            <a:off x="16270669" y="-98947"/>
            <a:ext cx="2072513" cy="2059669"/>
          </a:xfrm>
          <a:prstGeom prst="rect">
            <a:avLst/>
          </a:prstGeom>
          <a:noFill/>
          <a:ln>
            <a:noFill/>
          </a:ln>
        </p:spPr>
      </p:pic>
      <p:grpSp>
        <p:nvGrpSpPr>
          <p:cNvPr id="120" name="Google Shape;120;p3"/>
          <p:cNvGrpSpPr/>
          <p:nvPr/>
        </p:nvGrpSpPr>
        <p:grpSpPr>
          <a:xfrm>
            <a:off x="0" y="8843309"/>
            <a:ext cx="18287996" cy="3230764"/>
            <a:chOff x="0" y="-38100"/>
            <a:chExt cx="4816592" cy="850900"/>
          </a:xfrm>
        </p:grpSpPr>
        <p:sp>
          <p:nvSpPr>
            <p:cNvPr id="121" name="Google Shape;121;p3"/>
            <p:cNvSpPr/>
            <p:nvPr/>
          </p:nvSpPr>
          <p:spPr>
            <a:xfrm>
              <a:off x="0" y="0"/>
              <a:ext cx="4816592" cy="342131"/>
            </a:xfrm>
            <a:custGeom>
              <a:avLst/>
              <a:gdLst/>
              <a:ahLst/>
              <a:cxnLst/>
              <a:rect l="l" t="t" r="r" b="b"/>
              <a:pathLst>
                <a:path w="4816592" h="342131" extrusionOk="0">
                  <a:moveTo>
                    <a:pt x="0" y="0"/>
                  </a:moveTo>
                  <a:lnTo>
                    <a:pt x="4816592" y="0"/>
                  </a:lnTo>
                  <a:lnTo>
                    <a:pt x="4816592" y="342131"/>
                  </a:lnTo>
                  <a:lnTo>
                    <a:pt x="0" y="342131"/>
                  </a:lnTo>
                  <a:close/>
                </a:path>
              </a:pathLst>
            </a:custGeom>
            <a:solidFill>
              <a:srgbClr val="FEC099"/>
            </a:solidFill>
            <a:ln>
              <a:noFill/>
            </a:ln>
          </p:spPr>
        </p:sp>
        <p:sp>
          <p:nvSpPr>
            <p:cNvPr id="122" name="Google Shape;122;p3"/>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pic>
        <p:nvPicPr>
          <p:cNvPr id="123" name="Google Shape;123;p3"/>
          <p:cNvPicPr preferRelativeResize="0"/>
          <p:nvPr/>
        </p:nvPicPr>
        <p:blipFill rotWithShape="1">
          <a:blip r:embed="rId4">
            <a:alphaModFix/>
          </a:blip>
          <a:srcRect/>
          <a:stretch/>
        </p:blipFill>
        <p:spPr>
          <a:xfrm>
            <a:off x="107745" y="9061043"/>
            <a:ext cx="1716191" cy="1175659"/>
          </a:xfrm>
          <a:prstGeom prst="rect">
            <a:avLst/>
          </a:prstGeom>
          <a:noFill/>
          <a:ln>
            <a:noFill/>
          </a:ln>
        </p:spPr>
      </p:pic>
      <p:pic>
        <p:nvPicPr>
          <p:cNvPr id="124" name="Google Shape;124;p3"/>
          <p:cNvPicPr preferRelativeResize="0"/>
          <p:nvPr/>
        </p:nvPicPr>
        <p:blipFill rotWithShape="1">
          <a:blip r:embed="rId5">
            <a:alphaModFix/>
          </a:blip>
          <a:srcRect/>
          <a:stretch/>
        </p:blipFill>
        <p:spPr>
          <a:xfrm>
            <a:off x="15845978" y="7130810"/>
            <a:ext cx="2733798" cy="3538897"/>
          </a:xfrm>
          <a:prstGeom prst="rect">
            <a:avLst/>
          </a:prstGeom>
          <a:noFill/>
          <a:ln>
            <a:noFill/>
          </a:ln>
        </p:spPr>
      </p:pic>
      <p:sp>
        <p:nvSpPr>
          <p:cNvPr id="4" name="Google Shape;125;p3">
            <a:extLst>
              <a:ext uri="{FF2B5EF4-FFF2-40B4-BE49-F238E27FC236}">
                <a16:creationId xmlns:a16="http://schemas.microsoft.com/office/drawing/2014/main" id="{2487BFE2-9EC9-9052-3758-7EC47A13D17D}"/>
              </a:ext>
            </a:extLst>
          </p:cNvPr>
          <p:cNvSpPr txBox="1">
            <a:spLocks/>
          </p:cNvSpPr>
          <p:nvPr/>
        </p:nvSpPr>
        <p:spPr>
          <a:xfrm>
            <a:off x="4051250" y="359376"/>
            <a:ext cx="8229600" cy="1143000"/>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8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131445" indent="0">
              <a:buSzPct val="56250"/>
              <a:buNone/>
            </a:pPr>
            <a:r>
              <a:rPr lang="en-US" b="1" dirty="0"/>
              <a:t>Question 17</a:t>
            </a:r>
          </a:p>
        </p:txBody>
      </p:sp>
      <p:sp>
        <p:nvSpPr>
          <p:cNvPr id="5" name="Google Shape;126;p3">
            <a:extLst>
              <a:ext uri="{FF2B5EF4-FFF2-40B4-BE49-F238E27FC236}">
                <a16:creationId xmlns:a16="http://schemas.microsoft.com/office/drawing/2014/main" id="{B794DE41-8BA0-C4CA-4A50-471CB1EEF110}"/>
              </a:ext>
            </a:extLst>
          </p:cNvPr>
          <p:cNvSpPr txBox="1">
            <a:spLocks/>
          </p:cNvSpPr>
          <p:nvPr/>
        </p:nvSpPr>
        <p:spPr>
          <a:xfrm>
            <a:off x="1359406" y="1502376"/>
            <a:ext cx="13613288" cy="2072640"/>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100000"/>
              </a:lnSpc>
              <a:spcBef>
                <a:spcPts val="360"/>
              </a:spcBef>
              <a:spcAft>
                <a:spcPts val="0"/>
              </a:spcAft>
              <a:buClr>
                <a:schemeClr val="dk1"/>
              </a:buClr>
              <a:buSzPts val="1800"/>
              <a:buFont typeface="Arial"/>
              <a:buChar char="•"/>
              <a:defRPr sz="3200" b="0" i="0" u="none" strike="noStrike" cap="none">
                <a:solidFill>
                  <a:schemeClr val="dk1"/>
                </a:solidFill>
                <a:latin typeface="Calibri"/>
                <a:ea typeface="Calibri"/>
                <a:cs typeface="Calibri"/>
                <a:sym typeface="Calibri"/>
              </a:defRPr>
            </a:lvl1pPr>
            <a:lvl2pPr marL="914400" marR="0" lvl="1" indent="-342900" algn="l" rtl="0">
              <a:lnSpc>
                <a:spcPct val="100000"/>
              </a:lnSpc>
              <a:spcBef>
                <a:spcPts val="36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2pPr>
            <a:lvl3pPr marL="1371600" marR="0" lvl="2" indent="-342900" algn="l" rtl="0">
              <a:lnSpc>
                <a:spcPct val="100000"/>
              </a:lnSpc>
              <a:spcBef>
                <a:spcPts val="36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9pPr>
          </a:lstStyle>
          <a:p>
            <a:pPr marL="131445" lvl="0" indent="0" algn="l" rtl="0">
              <a:spcBef>
                <a:spcPts val="360"/>
              </a:spcBef>
              <a:spcAft>
                <a:spcPts val="0"/>
              </a:spcAft>
              <a:buSzPct val="56250"/>
              <a:buNone/>
            </a:pPr>
            <a:r>
              <a:rPr lang="en-US" sz="3600" dirty="0"/>
              <a:t>There are two firms in a Cournot duopoly. The market demand function is Q = 339 – P and the cost function is C = 147Q. Find the equilibrium price, the quantity produced by each firm, and the profit of each firm.</a:t>
            </a:r>
            <a:endParaRPr lang="en-US" sz="3600" b="1" i="1" dirty="0"/>
          </a:p>
          <a:p>
            <a:pPr marL="131445" lvl="0" indent="0" algn="l" rtl="0">
              <a:spcBef>
                <a:spcPts val="360"/>
              </a:spcBef>
              <a:spcAft>
                <a:spcPts val="0"/>
              </a:spcAft>
              <a:buSzPct val="56250"/>
              <a:buNone/>
            </a:pPr>
            <a:endParaRPr lang="en-US" sz="3600" b="1" i="1" dirty="0"/>
          </a:p>
          <a:p>
            <a:pPr marL="131445" lvl="0" indent="0" algn="l" rtl="0">
              <a:spcBef>
                <a:spcPts val="360"/>
              </a:spcBef>
              <a:spcAft>
                <a:spcPts val="0"/>
              </a:spcAft>
              <a:buSzPct val="56250"/>
              <a:buNone/>
            </a:pPr>
            <a:endParaRPr lang="en-US" sz="3600" b="1" i="1" dirty="0"/>
          </a:p>
          <a:p>
            <a:pPr marL="131445" lvl="0" indent="0" algn="l" rtl="0">
              <a:spcBef>
                <a:spcPts val="360"/>
              </a:spcBef>
              <a:spcAft>
                <a:spcPts val="0"/>
              </a:spcAft>
              <a:buSzPct val="56250"/>
              <a:buNone/>
            </a:pPr>
            <a:endParaRPr lang="en-US" sz="3600" b="1" i="1" dirty="0"/>
          </a:p>
          <a:p>
            <a:pPr marL="131445" lvl="0" indent="0" algn="l" rtl="0">
              <a:spcBef>
                <a:spcPts val="360"/>
              </a:spcBef>
              <a:spcAft>
                <a:spcPts val="0"/>
              </a:spcAft>
              <a:buSzPct val="56250"/>
              <a:buNone/>
            </a:pPr>
            <a:endParaRPr lang="en-US" sz="3600" b="1" i="1" dirty="0"/>
          </a:p>
          <a:p>
            <a:pPr marL="588645" lvl="1" indent="0">
              <a:buSzPct val="56250"/>
              <a:buNone/>
            </a:pPr>
            <a:endParaRPr lang="en-US" sz="4000" b="1" i="1" dirty="0"/>
          </a:p>
        </p:txBody>
      </p:sp>
    </p:spTree>
    <p:extLst>
      <p:ext uri="{BB962C8B-B14F-4D97-AF65-F5344CB8AC3E}">
        <p14:creationId xmlns:p14="http://schemas.microsoft.com/office/powerpoint/2010/main" val="290298646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pic>
        <p:nvPicPr>
          <p:cNvPr id="119" name="Google Shape;119;p3"/>
          <p:cNvPicPr preferRelativeResize="0"/>
          <p:nvPr/>
        </p:nvPicPr>
        <p:blipFill rotWithShape="1">
          <a:blip r:embed="rId3">
            <a:alphaModFix/>
          </a:blip>
          <a:srcRect b="619"/>
          <a:stretch/>
        </p:blipFill>
        <p:spPr>
          <a:xfrm rot="2700000">
            <a:off x="16270669" y="-98947"/>
            <a:ext cx="2072513" cy="2059669"/>
          </a:xfrm>
          <a:prstGeom prst="rect">
            <a:avLst/>
          </a:prstGeom>
          <a:noFill/>
          <a:ln>
            <a:noFill/>
          </a:ln>
        </p:spPr>
      </p:pic>
      <p:grpSp>
        <p:nvGrpSpPr>
          <p:cNvPr id="120" name="Google Shape;120;p3"/>
          <p:cNvGrpSpPr/>
          <p:nvPr/>
        </p:nvGrpSpPr>
        <p:grpSpPr>
          <a:xfrm>
            <a:off x="0" y="8843309"/>
            <a:ext cx="18287996" cy="3230764"/>
            <a:chOff x="0" y="-38100"/>
            <a:chExt cx="4816592" cy="850900"/>
          </a:xfrm>
        </p:grpSpPr>
        <p:sp>
          <p:nvSpPr>
            <p:cNvPr id="121" name="Google Shape;121;p3"/>
            <p:cNvSpPr/>
            <p:nvPr/>
          </p:nvSpPr>
          <p:spPr>
            <a:xfrm>
              <a:off x="0" y="0"/>
              <a:ext cx="4816592" cy="342131"/>
            </a:xfrm>
            <a:custGeom>
              <a:avLst/>
              <a:gdLst/>
              <a:ahLst/>
              <a:cxnLst/>
              <a:rect l="l" t="t" r="r" b="b"/>
              <a:pathLst>
                <a:path w="4816592" h="342131" extrusionOk="0">
                  <a:moveTo>
                    <a:pt x="0" y="0"/>
                  </a:moveTo>
                  <a:lnTo>
                    <a:pt x="4816592" y="0"/>
                  </a:lnTo>
                  <a:lnTo>
                    <a:pt x="4816592" y="342131"/>
                  </a:lnTo>
                  <a:lnTo>
                    <a:pt x="0" y="342131"/>
                  </a:lnTo>
                  <a:close/>
                </a:path>
              </a:pathLst>
            </a:custGeom>
            <a:solidFill>
              <a:srgbClr val="FEC099"/>
            </a:solidFill>
            <a:ln>
              <a:noFill/>
            </a:ln>
          </p:spPr>
        </p:sp>
        <p:sp>
          <p:nvSpPr>
            <p:cNvPr id="122" name="Google Shape;122;p3"/>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pic>
        <p:nvPicPr>
          <p:cNvPr id="123" name="Google Shape;123;p3"/>
          <p:cNvPicPr preferRelativeResize="0"/>
          <p:nvPr/>
        </p:nvPicPr>
        <p:blipFill rotWithShape="1">
          <a:blip r:embed="rId4">
            <a:alphaModFix/>
          </a:blip>
          <a:srcRect/>
          <a:stretch/>
        </p:blipFill>
        <p:spPr>
          <a:xfrm>
            <a:off x="107745" y="9061043"/>
            <a:ext cx="1716191" cy="1175659"/>
          </a:xfrm>
          <a:prstGeom prst="rect">
            <a:avLst/>
          </a:prstGeom>
          <a:noFill/>
          <a:ln>
            <a:noFill/>
          </a:ln>
        </p:spPr>
      </p:pic>
      <p:pic>
        <p:nvPicPr>
          <p:cNvPr id="124" name="Google Shape;124;p3"/>
          <p:cNvPicPr preferRelativeResize="0"/>
          <p:nvPr/>
        </p:nvPicPr>
        <p:blipFill rotWithShape="1">
          <a:blip r:embed="rId5">
            <a:alphaModFix/>
          </a:blip>
          <a:srcRect/>
          <a:stretch/>
        </p:blipFill>
        <p:spPr>
          <a:xfrm>
            <a:off x="15845978" y="7130810"/>
            <a:ext cx="2733798" cy="3538897"/>
          </a:xfrm>
          <a:prstGeom prst="rect">
            <a:avLst/>
          </a:prstGeom>
          <a:noFill/>
          <a:ln>
            <a:noFill/>
          </a:ln>
        </p:spPr>
      </p:pic>
      <p:sp>
        <p:nvSpPr>
          <p:cNvPr id="4" name="Google Shape;125;p3">
            <a:extLst>
              <a:ext uri="{FF2B5EF4-FFF2-40B4-BE49-F238E27FC236}">
                <a16:creationId xmlns:a16="http://schemas.microsoft.com/office/drawing/2014/main" id="{2487BFE2-9EC9-9052-3758-7EC47A13D17D}"/>
              </a:ext>
            </a:extLst>
          </p:cNvPr>
          <p:cNvSpPr txBox="1">
            <a:spLocks/>
          </p:cNvSpPr>
          <p:nvPr/>
        </p:nvSpPr>
        <p:spPr>
          <a:xfrm>
            <a:off x="4051250" y="359376"/>
            <a:ext cx="8229600" cy="1143000"/>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8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131445" indent="0">
              <a:buSzPct val="56250"/>
              <a:buNone/>
            </a:pPr>
            <a:r>
              <a:rPr lang="en-US" b="1" dirty="0"/>
              <a:t>Game Theory</a:t>
            </a:r>
          </a:p>
        </p:txBody>
      </p:sp>
      <p:sp>
        <p:nvSpPr>
          <p:cNvPr id="5" name="Google Shape;126;p3">
            <a:extLst>
              <a:ext uri="{FF2B5EF4-FFF2-40B4-BE49-F238E27FC236}">
                <a16:creationId xmlns:a16="http://schemas.microsoft.com/office/drawing/2014/main" id="{B794DE41-8BA0-C4CA-4A50-471CB1EEF110}"/>
              </a:ext>
            </a:extLst>
          </p:cNvPr>
          <p:cNvSpPr txBox="1">
            <a:spLocks/>
          </p:cNvSpPr>
          <p:nvPr/>
        </p:nvSpPr>
        <p:spPr>
          <a:xfrm>
            <a:off x="1913167" y="2181324"/>
            <a:ext cx="12505765" cy="6169299"/>
          </a:xfrm>
          <a:prstGeom prst="rect">
            <a:avLst/>
          </a:prstGeom>
          <a:noFill/>
          <a:ln>
            <a:noFill/>
          </a:ln>
        </p:spPr>
        <p:txBody>
          <a:bodyPr spcFirstLastPara="1" wrap="square" lIns="91425" tIns="45700" rIns="91425" bIns="45700" anchor="t" anchorCtr="0">
            <a:normAutofit fontScale="92500" lnSpcReduction="10000"/>
          </a:bodyPr>
          <a:lstStyle>
            <a:defPPr marR="0" lvl="0" algn="l" rtl="0">
              <a:lnSpc>
                <a:spcPct val="100000"/>
              </a:lnSpc>
              <a:spcBef>
                <a:spcPts val="0"/>
              </a:spcBef>
              <a:spcAft>
                <a:spcPts val="0"/>
              </a:spcAft>
            </a:defPPr>
            <a:lvl1pPr marL="457200" marR="0" lvl="0" indent="-342900" algn="l" rtl="0">
              <a:lnSpc>
                <a:spcPct val="100000"/>
              </a:lnSpc>
              <a:spcBef>
                <a:spcPts val="360"/>
              </a:spcBef>
              <a:spcAft>
                <a:spcPts val="0"/>
              </a:spcAft>
              <a:buClr>
                <a:schemeClr val="dk1"/>
              </a:buClr>
              <a:buSzPts val="1800"/>
              <a:buFont typeface="Arial"/>
              <a:buChar char="•"/>
              <a:defRPr sz="3200" b="0" i="0" u="none" strike="noStrike" cap="none">
                <a:solidFill>
                  <a:schemeClr val="dk1"/>
                </a:solidFill>
                <a:latin typeface="Calibri"/>
                <a:ea typeface="Calibri"/>
                <a:cs typeface="Calibri"/>
                <a:sym typeface="Calibri"/>
              </a:defRPr>
            </a:lvl1pPr>
            <a:lvl2pPr marL="914400" marR="0" lvl="1" indent="-342900" algn="l" rtl="0">
              <a:lnSpc>
                <a:spcPct val="100000"/>
              </a:lnSpc>
              <a:spcBef>
                <a:spcPts val="36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2pPr>
            <a:lvl3pPr marL="1371600" marR="0" lvl="2" indent="-342900" algn="l" rtl="0">
              <a:lnSpc>
                <a:spcPct val="100000"/>
              </a:lnSpc>
              <a:spcBef>
                <a:spcPts val="36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9pPr>
          </a:lstStyle>
          <a:p>
            <a:pPr marL="131445" indent="0">
              <a:buSzPct val="56250"/>
              <a:buNone/>
            </a:pPr>
            <a:r>
              <a:rPr lang="en-US" i="1" u="sng" dirty="0"/>
              <a:t>Game Theory</a:t>
            </a:r>
            <a:r>
              <a:rPr lang="en-US" dirty="0"/>
              <a:t>: tries to determine the optimal strategy for each player</a:t>
            </a:r>
          </a:p>
          <a:p>
            <a:pPr marL="131445" indent="0">
              <a:buSzPct val="56250"/>
              <a:buNone/>
            </a:pPr>
            <a:r>
              <a:rPr lang="en-US" dirty="0"/>
              <a:t>A game consists of: </a:t>
            </a:r>
          </a:p>
          <a:p>
            <a:pPr marL="645795" indent="-514350">
              <a:buSzPct val="56250"/>
              <a:buAutoNum type="arabicPeriod"/>
            </a:pPr>
            <a:r>
              <a:rPr lang="en-US" dirty="0"/>
              <a:t>Players (i.e. firms) </a:t>
            </a:r>
          </a:p>
          <a:p>
            <a:pPr marL="645795" indent="-514350">
              <a:buSzPct val="56250"/>
              <a:buAutoNum type="arabicPeriod"/>
            </a:pPr>
            <a:r>
              <a:rPr lang="en-US" dirty="0"/>
              <a:t>Rules (simultaneous, sequential) </a:t>
            </a:r>
          </a:p>
          <a:p>
            <a:pPr marL="645795" indent="-514350">
              <a:buSzPct val="56250"/>
              <a:buAutoNum type="arabicPeriod"/>
            </a:pPr>
            <a:r>
              <a:rPr lang="en-US" dirty="0"/>
              <a:t>Strategies (price and quantity decisions, given the other’s move)</a:t>
            </a:r>
          </a:p>
          <a:p>
            <a:pPr marL="645795" indent="-514350">
              <a:buSzPct val="56250"/>
              <a:buAutoNum type="arabicPeriod"/>
            </a:pPr>
            <a:r>
              <a:rPr lang="en-US" dirty="0"/>
              <a:t>Payoffs (what each player receives for the combination of strategies) </a:t>
            </a:r>
          </a:p>
          <a:p>
            <a:pPr marL="131445" indent="0">
              <a:buSzPct val="56250"/>
              <a:buNone/>
            </a:pPr>
            <a:endParaRPr lang="en-US" dirty="0"/>
          </a:p>
          <a:p>
            <a:pPr marL="131445" indent="0">
              <a:buSzPct val="56250"/>
              <a:buNone/>
            </a:pPr>
            <a:r>
              <a:rPr lang="en-US" i="1" u="sng" dirty="0"/>
              <a:t>Static Game</a:t>
            </a:r>
            <a:r>
              <a:rPr lang="en-US" dirty="0"/>
              <a:t>: each player acts once and at the same time </a:t>
            </a:r>
          </a:p>
          <a:p>
            <a:pPr marL="131445" indent="0">
              <a:buSzPct val="56250"/>
              <a:buNone/>
            </a:pPr>
            <a:r>
              <a:rPr lang="en-US" i="1" u="sng" dirty="0"/>
              <a:t>Dynamic Game</a:t>
            </a:r>
            <a:r>
              <a:rPr lang="en-US" dirty="0"/>
              <a:t>: arises when players move sequentially or repeatedly </a:t>
            </a:r>
          </a:p>
          <a:p>
            <a:pPr marL="131445" indent="0">
              <a:buSzPct val="56250"/>
              <a:buNone/>
            </a:pPr>
            <a:endParaRPr lang="en-US" dirty="0"/>
          </a:p>
          <a:p>
            <a:pPr marL="131445" indent="0">
              <a:buSzPct val="56250"/>
              <a:buNone/>
            </a:pPr>
            <a:r>
              <a:rPr lang="en-US" i="1" u="sng" dirty="0"/>
              <a:t>Dominant Strategy</a:t>
            </a:r>
            <a:r>
              <a:rPr lang="en-US" dirty="0"/>
              <a:t>: the strategy that is best no matter what one’s rival does </a:t>
            </a:r>
            <a:r>
              <a:rPr lang="en-US" i="1" u="sng" dirty="0"/>
              <a:t>Nash Equilibrium</a:t>
            </a:r>
            <a:r>
              <a:rPr lang="en-US" dirty="0"/>
              <a:t>: the set of strategies such that each player is doing the best it can, GIVEN the strategy of the rival player(s)</a:t>
            </a:r>
          </a:p>
        </p:txBody>
      </p:sp>
    </p:spTree>
    <p:extLst>
      <p:ext uri="{BB962C8B-B14F-4D97-AF65-F5344CB8AC3E}">
        <p14:creationId xmlns:p14="http://schemas.microsoft.com/office/powerpoint/2010/main" val="396054442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pic>
        <p:nvPicPr>
          <p:cNvPr id="119" name="Google Shape;119;p3"/>
          <p:cNvPicPr preferRelativeResize="0"/>
          <p:nvPr/>
        </p:nvPicPr>
        <p:blipFill rotWithShape="1">
          <a:blip r:embed="rId3">
            <a:alphaModFix/>
          </a:blip>
          <a:srcRect b="619"/>
          <a:stretch/>
        </p:blipFill>
        <p:spPr>
          <a:xfrm rot="2700000">
            <a:off x="16270669" y="-98947"/>
            <a:ext cx="2072513" cy="2059669"/>
          </a:xfrm>
          <a:prstGeom prst="rect">
            <a:avLst/>
          </a:prstGeom>
          <a:noFill/>
          <a:ln>
            <a:noFill/>
          </a:ln>
        </p:spPr>
      </p:pic>
      <p:grpSp>
        <p:nvGrpSpPr>
          <p:cNvPr id="120" name="Google Shape;120;p3"/>
          <p:cNvGrpSpPr/>
          <p:nvPr/>
        </p:nvGrpSpPr>
        <p:grpSpPr>
          <a:xfrm>
            <a:off x="0" y="8843309"/>
            <a:ext cx="18287996" cy="3230764"/>
            <a:chOff x="0" y="-38100"/>
            <a:chExt cx="4816592" cy="850900"/>
          </a:xfrm>
        </p:grpSpPr>
        <p:sp>
          <p:nvSpPr>
            <p:cNvPr id="121" name="Google Shape;121;p3"/>
            <p:cNvSpPr/>
            <p:nvPr/>
          </p:nvSpPr>
          <p:spPr>
            <a:xfrm>
              <a:off x="0" y="0"/>
              <a:ext cx="4816592" cy="342131"/>
            </a:xfrm>
            <a:custGeom>
              <a:avLst/>
              <a:gdLst/>
              <a:ahLst/>
              <a:cxnLst/>
              <a:rect l="l" t="t" r="r" b="b"/>
              <a:pathLst>
                <a:path w="4816592" h="342131" extrusionOk="0">
                  <a:moveTo>
                    <a:pt x="0" y="0"/>
                  </a:moveTo>
                  <a:lnTo>
                    <a:pt x="4816592" y="0"/>
                  </a:lnTo>
                  <a:lnTo>
                    <a:pt x="4816592" y="342131"/>
                  </a:lnTo>
                  <a:lnTo>
                    <a:pt x="0" y="342131"/>
                  </a:lnTo>
                  <a:close/>
                </a:path>
              </a:pathLst>
            </a:custGeom>
            <a:solidFill>
              <a:srgbClr val="FEC099"/>
            </a:solidFill>
            <a:ln>
              <a:noFill/>
            </a:ln>
          </p:spPr>
        </p:sp>
        <p:sp>
          <p:nvSpPr>
            <p:cNvPr id="122" name="Google Shape;122;p3"/>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pic>
        <p:nvPicPr>
          <p:cNvPr id="123" name="Google Shape;123;p3"/>
          <p:cNvPicPr preferRelativeResize="0"/>
          <p:nvPr/>
        </p:nvPicPr>
        <p:blipFill rotWithShape="1">
          <a:blip r:embed="rId4">
            <a:alphaModFix/>
          </a:blip>
          <a:srcRect/>
          <a:stretch/>
        </p:blipFill>
        <p:spPr>
          <a:xfrm>
            <a:off x="107745" y="9061043"/>
            <a:ext cx="1716191" cy="1175659"/>
          </a:xfrm>
          <a:prstGeom prst="rect">
            <a:avLst/>
          </a:prstGeom>
          <a:noFill/>
          <a:ln>
            <a:noFill/>
          </a:ln>
        </p:spPr>
      </p:pic>
      <p:pic>
        <p:nvPicPr>
          <p:cNvPr id="124" name="Google Shape;124;p3"/>
          <p:cNvPicPr preferRelativeResize="0"/>
          <p:nvPr/>
        </p:nvPicPr>
        <p:blipFill rotWithShape="1">
          <a:blip r:embed="rId5">
            <a:alphaModFix/>
          </a:blip>
          <a:srcRect/>
          <a:stretch/>
        </p:blipFill>
        <p:spPr>
          <a:xfrm>
            <a:off x="15845978" y="7130810"/>
            <a:ext cx="2733798" cy="3538897"/>
          </a:xfrm>
          <a:prstGeom prst="rect">
            <a:avLst/>
          </a:prstGeom>
          <a:noFill/>
          <a:ln>
            <a:noFill/>
          </a:ln>
        </p:spPr>
      </p:pic>
      <p:sp>
        <p:nvSpPr>
          <p:cNvPr id="4" name="Google Shape;125;p3">
            <a:extLst>
              <a:ext uri="{FF2B5EF4-FFF2-40B4-BE49-F238E27FC236}">
                <a16:creationId xmlns:a16="http://schemas.microsoft.com/office/drawing/2014/main" id="{2487BFE2-9EC9-9052-3758-7EC47A13D17D}"/>
              </a:ext>
            </a:extLst>
          </p:cNvPr>
          <p:cNvSpPr txBox="1">
            <a:spLocks/>
          </p:cNvSpPr>
          <p:nvPr/>
        </p:nvSpPr>
        <p:spPr>
          <a:xfrm>
            <a:off x="4051250" y="359376"/>
            <a:ext cx="8229600" cy="1143000"/>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8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131445" indent="0">
              <a:buSzPct val="56250"/>
              <a:buNone/>
            </a:pPr>
            <a:r>
              <a:rPr lang="en-US" b="1" dirty="0"/>
              <a:t>Game Theory</a:t>
            </a:r>
          </a:p>
        </p:txBody>
      </p:sp>
      <p:sp>
        <p:nvSpPr>
          <p:cNvPr id="5" name="Google Shape;126;p3">
            <a:extLst>
              <a:ext uri="{FF2B5EF4-FFF2-40B4-BE49-F238E27FC236}">
                <a16:creationId xmlns:a16="http://schemas.microsoft.com/office/drawing/2014/main" id="{B794DE41-8BA0-C4CA-4A50-471CB1EEF110}"/>
              </a:ext>
            </a:extLst>
          </p:cNvPr>
          <p:cNvSpPr txBox="1">
            <a:spLocks/>
          </p:cNvSpPr>
          <p:nvPr/>
        </p:nvSpPr>
        <p:spPr>
          <a:xfrm>
            <a:off x="1913167" y="1737573"/>
            <a:ext cx="12851704" cy="6169299"/>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100000"/>
              </a:lnSpc>
              <a:spcBef>
                <a:spcPts val="360"/>
              </a:spcBef>
              <a:spcAft>
                <a:spcPts val="0"/>
              </a:spcAft>
              <a:buClr>
                <a:schemeClr val="dk1"/>
              </a:buClr>
              <a:buSzPts val="1800"/>
              <a:buFont typeface="Arial"/>
              <a:buChar char="•"/>
              <a:defRPr sz="3200" b="0" i="0" u="none" strike="noStrike" cap="none">
                <a:solidFill>
                  <a:schemeClr val="dk1"/>
                </a:solidFill>
                <a:latin typeface="Calibri"/>
                <a:ea typeface="Calibri"/>
                <a:cs typeface="Calibri"/>
                <a:sym typeface="Calibri"/>
              </a:defRPr>
            </a:lvl1pPr>
            <a:lvl2pPr marL="914400" marR="0" lvl="1" indent="-342900" algn="l" rtl="0">
              <a:lnSpc>
                <a:spcPct val="100000"/>
              </a:lnSpc>
              <a:spcBef>
                <a:spcPts val="36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2pPr>
            <a:lvl3pPr marL="1371600" marR="0" lvl="2" indent="-342900" algn="l" rtl="0">
              <a:lnSpc>
                <a:spcPct val="100000"/>
              </a:lnSpc>
              <a:spcBef>
                <a:spcPts val="36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9pPr>
          </a:lstStyle>
          <a:p>
            <a:pPr marL="131445" indent="0">
              <a:buSzPct val="56250"/>
              <a:buNone/>
            </a:pPr>
            <a:r>
              <a:rPr lang="en-US" sz="3000" i="1" u="sng" dirty="0"/>
              <a:t>Prisoner’s Dilemma Game</a:t>
            </a:r>
            <a:r>
              <a:rPr lang="en-US" sz="3000" dirty="0"/>
              <a:t>:</a:t>
            </a:r>
          </a:p>
          <a:p>
            <a:pPr marL="131445" indent="0">
              <a:buSzPct val="56250"/>
              <a:buNone/>
            </a:pPr>
            <a:r>
              <a:rPr lang="en-US" sz="3000" dirty="0"/>
              <a:t>1. There is a dominant strategy solution</a:t>
            </a:r>
          </a:p>
          <a:p>
            <a:pPr marL="131445" indent="0">
              <a:buSzPct val="56250"/>
              <a:buNone/>
            </a:pPr>
            <a:r>
              <a:rPr lang="en-US" sz="3000" dirty="0"/>
              <a:t>2. An alternative outcome exists that provides higher payoffs for all players</a:t>
            </a:r>
            <a:br>
              <a:rPr lang="en-US" sz="3000" dirty="0"/>
            </a:br>
            <a:endParaRPr lang="en-US" sz="3000" dirty="0"/>
          </a:p>
          <a:p>
            <a:pPr marL="131445" indent="0">
              <a:buSzPct val="56250"/>
              <a:buNone/>
            </a:pPr>
            <a:r>
              <a:rPr lang="en-US" sz="3000" dirty="0"/>
              <a:t>In a prisoner’s dilemma game, the Nash Equilibrium can be worse than a </a:t>
            </a:r>
          </a:p>
          <a:p>
            <a:pPr marL="131445" indent="0">
              <a:buSzPct val="56250"/>
              <a:buNone/>
            </a:pPr>
            <a:r>
              <a:rPr lang="en-US" sz="3000" dirty="0"/>
              <a:t>possible outcome in the game</a:t>
            </a:r>
          </a:p>
          <a:p>
            <a:pPr marL="588645" indent="-457200">
              <a:buSzPct val="56250"/>
            </a:pPr>
            <a:r>
              <a:rPr lang="en-US" sz="3000" dirty="0"/>
              <a:t>There can be another possible outcome that can give better payoffs than the Nash Equilibrium, but is not achieved</a:t>
            </a:r>
          </a:p>
        </p:txBody>
      </p:sp>
      <p:graphicFrame>
        <p:nvGraphicFramePr>
          <p:cNvPr id="2" name="Table 2">
            <a:extLst>
              <a:ext uri="{FF2B5EF4-FFF2-40B4-BE49-F238E27FC236}">
                <a16:creationId xmlns:a16="http://schemas.microsoft.com/office/drawing/2014/main" id="{97C764D1-D6C1-DCD2-391B-2D145CD451C8}"/>
              </a:ext>
            </a:extLst>
          </p:cNvPr>
          <p:cNvGraphicFramePr>
            <a:graphicFrameLocks noGrp="1"/>
          </p:cNvGraphicFramePr>
          <p:nvPr>
            <p:extLst>
              <p:ext uri="{D42A27DB-BD31-4B8C-83A1-F6EECF244321}">
                <p14:modId xmlns:p14="http://schemas.microsoft.com/office/powerpoint/2010/main" val="370539832"/>
              </p:ext>
            </p:extLst>
          </p:nvPr>
        </p:nvGraphicFramePr>
        <p:xfrm>
          <a:off x="5163575" y="5923131"/>
          <a:ext cx="6004949" cy="2824472"/>
        </p:xfrm>
        <a:graphic>
          <a:graphicData uri="http://schemas.openxmlformats.org/drawingml/2006/table">
            <a:tbl>
              <a:tblPr firstRow="1" bandRow="1">
                <a:tableStyleId>{5C22544A-7EE6-4342-B048-85BDC9FD1C3A}</a:tableStyleId>
              </a:tblPr>
              <a:tblGrid>
                <a:gridCol w="663338">
                  <a:extLst>
                    <a:ext uri="{9D8B030D-6E8A-4147-A177-3AD203B41FA5}">
                      <a16:colId xmlns:a16="http://schemas.microsoft.com/office/drawing/2014/main" val="3373312124"/>
                    </a:ext>
                  </a:extLst>
                </a:gridCol>
                <a:gridCol w="1780537">
                  <a:extLst>
                    <a:ext uri="{9D8B030D-6E8A-4147-A177-3AD203B41FA5}">
                      <a16:colId xmlns:a16="http://schemas.microsoft.com/office/drawing/2014/main" val="3011127963"/>
                    </a:ext>
                  </a:extLst>
                </a:gridCol>
                <a:gridCol w="1780537">
                  <a:extLst>
                    <a:ext uri="{9D8B030D-6E8A-4147-A177-3AD203B41FA5}">
                      <a16:colId xmlns:a16="http://schemas.microsoft.com/office/drawing/2014/main" val="3935175078"/>
                    </a:ext>
                  </a:extLst>
                </a:gridCol>
                <a:gridCol w="1780537">
                  <a:extLst>
                    <a:ext uri="{9D8B030D-6E8A-4147-A177-3AD203B41FA5}">
                      <a16:colId xmlns:a16="http://schemas.microsoft.com/office/drawing/2014/main" val="3218912151"/>
                    </a:ext>
                  </a:extLst>
                </a:gridCol>
              </a:tblGrid>
              <a:tr h="706118">
                <a:tc rowSpan="4">
                  <a:txBody>
                    <a:bodyPr/>
                    <a:lstStyle/>
                    <a:p>
                      <a:pPr algn="ctr"/>
                      <a:r>
                        <a:rPr lang="en-US" sz="2400" dirty="0">
                          <a:solidFill>
                            <a:schemeClr val="tx1"/>
                          </a:solidFill>
                        </a:rPr>
                        <a:t>Player A</a:t>
                      </a:r>
                    </a:p>
                  </a:txBody>
                  <a:tcPr vert="vert27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3">
                  <a:txBody>
                    <a:bodyPr/>
                    <a:lstStyle/>
                    <a:p>
                      <a:pPr algn="ctr"/>
                      <a:r>
                        <a:rPr lang="en-US" sz="2400" dirty="0">
                          <a:solidFill>
                            <a:schemeClr val="tx1"/>
                          </a:solidFill>
                        </a:rPr>
                        <a:t>Player B</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87506587"/>
                  </a:ext>
                </a:extLst>
              </a:tr>
              <a:tr h="706118">
                <a:tc v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Confess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Don’t Confess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90968602"/>
                  </a:ext>
                </a:extLst>
              </a:tr>
              <a:tr h="706118">
                <a:tc vMerge="1">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Confess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-2, -2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0, -3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38995636"/>
                  </a:ext>
                </a:extLst>
              </a:tr>
              <a:tr h="706118">
                <a:tc v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Don’t Confess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-3, 0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-1, -1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64345895"/>
                  </a:ext>
                </a:extLst>
              </a:tr>
            </a:tbl>
          </a:graphicData>
        </a:graphic>
      </p:graphicFrame>
    </p:spTree>
    <p:extLst>
      <p:ext uri="{BB962C8B-B14F-4D97-AF65-F5344CB8AC3E}">
        <p14:creationId xmlns:p14="http://schemas.microsoft.com/office/powerpoint/2010/main" val="41458947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pic>
        <p:nvPicPr>
          <p:cNvPr id="119" name="Google Shape;119;p3"/>
          <p:cNvPicPr preferRelativeResize="0"/>
          <p:nvPr/>
        </p:nvPicPr>
        <p:blipFill rotWithShape="1">
          <a:blip r:embed="rId3">
            <a:alphaModFix/>
          </a:blip>
          <a:srcRect b="619"/>
          <a:stretch/>
        </p:blipFill>
        <p:spPr>
          <a:xfrm rot="2700000">
            <a:off x="16270669" y="-98947"/>
            <a:ext cx="2072513" cy="2059669"/>
          </a:xfrm>
          <a:prstGeom prst="rect">
            <a:avLst/>
          </a:prstGeom>
          <a:noFill/>
          <a:ln>
            <a:noFill/>
          </a:ln>
        </p:spPr>
      </p:pic>
      <p:grpSp>
        <p:nvGrpSpPr>
          <p:cNvPr id="120" name="Google Shape;120;p3"/>
          <p:cNvGrpSpPr/>
          <p:nvPr/>
        </p:nvGrpSpPr>
        <p:grpSpPr>
          <a:xfrm>
            <a:off x="0" y="8843309"/>
            <a:ext cx="18287996" cy="3230764"/>
            <a:chOff x="0" y="-38100"/>
            <a:chExt cx="4816592" cy="850900"/>
          </a:xfrm>
        </p:grpSpPr>
        <p:sp>
          <p:nvSpPr>
            <p:cNvPr id="121" name="Google Shape;121;p3"/>
            <p:cNvSpPr/>
            <p:nvPr/>
          </p:nvSpPr>
          <p:spPr>
            <a:xfrm>
              <a:off x="0" y="0"/>
              <a:ext cx="4816592" cy="342131"/>
            </a:xfrm>
            <a:custGeom>
              <a:avLst/>
              <a:gdLst/>
              <a:ahLst/>
              <a:cxnLst/>
              <a:rect l="l" t="t" r="r" b="b"/>
              <a:pathLst>
                <a:path w="4816592" h="342131" extrusionOk="0">
                  <a:moveTo>
                    <a:pt x="0" y="0"/>
                  </a:moveTo>
                  <a:lnTo>
                    <a:pt x="4816592" y="0"/>
                  </a:lnTo>
                  <a:lnTo>
                    <a:pt x="4816592" y="342131"/>
                  </a:lnTo>
                  <a:lnTo>
                    <a:pt x="0" y="342131"/>
                  </a:lnTo>
                  <a:close/>
                </a:path>
              </a:pathLst>
            </a:custGeom>
            <a:solidFill>
              <a:srgbClr val="FEC099"/>
            </a:solidFill>
            <a:ln>
              <a:noFill/>
            </a:ln>
          </p:spPr>
        </p:sp>
        <p:sp>
          <p:nvSpPr>
            <p:cNvPr id="122" name="Google Shape;122;p3"/>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pic>
        <p:nvPicPr>
          <p:cNvPr id="123" name="Google Shape;123;p3"/>
          <p:cNvPicPr preferRelativeResize="0"/>
          <p:nvPr/>
        </p:nvPicPr>
        <p:blipFill rotWithShape="1">
          <a:blip r:embed="rId4">
            <a:alphaModFix/>
          </a:blip>
          <a:srcRect/>
          <a:stretch/>
        </p:blipFill>
        <p:spPr>
          <a:xfrm>
            <a:off x="107745" y="9061043"/>
            <a:ext cx="1716191" cy="1175659"/>
          </a:xfrm>
          <a:prstGeom prst="rect">
            <a:avLst/>
          </a:prstGeom>
          <a:noFill/>
          <a:ln>
            <a:noFill/>
          </a:ln>
        </p:spPr>
      </p:pic>
      <p:pic>
        <p:nvPicPr>
          <p:cNvPr id="124" name="Google Shape;124;p3"/>
          <p:cNvPicPr preferRelativeResize="0"/>
          <p:nvPr/>
        </p:nvPicPr>
        <p:blipFill rotWithShape="1">
          <a:blip r:embed="rId5">
            <a:alphaModFix/>
          </a:blip>
          <a:srcRect/>
          <a:stretch/>
        </p:blipFill>
        <p:spPr>
          <a:xfrm>
            <a:off x="15845978" y="7130810"/>
            <a:ext cx="2733798" cy="3538897"/>
          </a:xfrm>
          <a:prstGeom prst="rect">
            <a:avLst/>
          </a:prstGeom>
          <a:noFill/>
          <a:ln>
            <a:noFill/>
          </a:ln>
        </p:spPr>
      </p:pic>
      <p:sp>
        <p:nvSpPr>
          <p:cNvPr id="125" name="Google Shape;125;p3"/>
          <p:cNvSpPr txBox="1">
            <a:spLocks noGrp="1"/>
          </p:cNvSpPr>
          <p:nvPr>
            <p:ph type="title"/>
          </p:nvPr>
        </p:nvSpPr>
        <p:spPr>
          <a:xfrm>
            <a:off x="4051250" y="359376"/>
            <a:ext cx="8229600" cy="11430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US" b="1" dirty="0"/>
              <a:t>Question 1</a:t>
            </a:r>
            <a:endParaRPr b="1" dirty="0"/>
          </a:p>
        </p:txBody>
      </p:sp>
      <p:sp>
        <p:nvSpPr>
          <p:cNvPr id="126" name="Google Shape;126;p3"/>
          <p:cNvSpPr txBox="1">
            <a:spLocks noGrp="1"/>
          </p:cNvSpPr>
          <p:nvPr>
            <p:ph type="body" idx="1"/>
          </p:nvPr>
        </p:nvSpPr>
        <p:spPr>
          <a:xfrm>
            <a:off x="4572000" y="2168650"/>
            <a:ext cx="8229600" cy="6761400"/>
          </a:xfrm>
          <a:prstGeom prst="rect">
            <a:avLst/>
          </a:prstGeom>
        </p:spPr>
        <p:txBody>
          <a:bodyPr spcFirstLastPara="1" wrap="square" lIns="91425" tIns="45700" rIns="91425" bIns="45700" anchor="t" anchorCtr="0">
            <a:normAutofit/>
          </a:bodyPr>
          <a:lstStyle/>
          <a:p>
            <a:pPr marL="131445" lvl="0" indent="0" algn="l" rtl="0">
              <a:spcBef>
                <a:spcPts val="360"/>
              </a:spcBef>
              <a:spcAft>
                <a:spcPts val="0"/>
              </a:spcAft>
              <a:buSzPct val="56250"/>
              <a:buNone/>
            </a:pPr>
            <a:r>
              <a:rPr lang="en-US" dirty="0"/>
              <a:t>Increasing the corporate tax rate will decrease corporate profits</a:t>
            </a:r>
          </a:p>
          <a:p>
            <a:pPr marL="131445" lvl="0" indent="0" algn="l" rtl="0">
              <a:spcBef>
                <a:spcPts val="360"/>
              </a:spcBef>
              <a:spcAft>
                <a:spcPts val="0"/>
              </a:spcAft>
              <a:buSzPct val="56250"/>
              <a:buNone/>
            </a:pPr>
            <a:endParaRPr lang="en-US" dirty="0"/>
          </a:p>
          <a:p>
            <a:pPr marL="131445" lvl="0" indent="0" algn="l" rtl="0">
              <a:spcBef>
                <a:spcPts val="360"/>
              </a:spcBef>
              <a:spcAft>
                <a:spcPts val="0"/>
              </a:spcAft>
              <a:buSzPct val="56250"/>
              <a:buNone/>
            </a:pPr>
            <a:r>
              <a:rPr lang="en-US" dirty="0"/>
              <a:t>This statement is _______________; this is a _______________ statement</a:t>
            </a:r>
          </a:p>
          <a:p>
            <a:pPr marL="131445" lvl="0" indent="0" algn="l" rtl="0">
              <a:spcBef>
                <a:spcPts val="360"/>
              </a:spcBef>
              <a:spcAft>
                <a:spcPts val="0"/>
              </a:spcAft>
              <a:buSzPct val="56250"/>
              <a:buNone/>
            </a:pPr>
            <a:endParaRPr lang="en-US" dirty="0"/>
          </a:p>
          <a:p>
            <a:pPr marL="645795" lvl="0" indent="-514350" algn="l" rtl="0">
              <a:spcBef>
                <a:spcPts val="360"/>
              </a:spcBef>
              <a:spcAft>
                <a:spcPts val="0"/>
              </a:spcAft>
              <a:buSzPct val="56250"/>
              <a:buFont typeface="+mj-lt"/>
              <a:buAutoNum type="alphaUcPeriod"/>
            </a:pPr>
            <a:r>
              <a:rPr lang="en-US" dirty="0"/>
              <a:t>Non-testable, positive</a:t>
            </a:r>
          </a:p>
          <a:p>
            <a:pPr marL="645795" lvl="0" indent="-514350" algn="l" rtl="0">
              <a:spcBef>
                <a:spcPts val="360"/>
              </a:spcBef>
              <a:spcAft>
                <a:spcPts val="0"/>
              </a:spcAft>
              <a:buSzPct val="56250"/>
              <a:buFont typeface="+mj-lt"/>
              <a:buAutoNum type="alphaUcPeriod"/>
            </a:pPr>
            <a:r>
              <a:rPr lang="en-US" dirty="0"/>
              <a:t>Testable, positive</a:t>
            </a:r>
          </a:p>
          <a:p>
            <a:pPr marL="645795" lvl="0" indent="-514350" algn="l" rtl="0">
              <a:spcBef>
                <a:spcPts val="360"/>
              </a:spcBef>
              <a:spcAft>
                <a:spcPts val="0"/>
              </a:spcAft>
              <a:buSzPct val="56250"/>
              <a:buFont typeface="+mj-lt"/>
              <a:buAutoNum type="alphaUcPeriod"/>
            </a:pPr>
            <a:r>
              <a:rPr lang="en-US" dirty="0"/>
              <a:t>Non-testable normative</a:t>
            </a:r>
          </a:p>
          <a:p>
            <a:pPr marL="645795" lvl="0" indent="-514350" algn="l" rtl="0">
              <a:spcBef>
                <a:spcPts val="360"/>
              </a:spcBef>
              <a:spcAft>
                <a:spcPts val="0"/>
              </a:spcAft>
              <a:buSzPct val="56250"/>
              <a:buFont typeface="+mj-lt"/>
              <a:buAutoNum type="alphaUcPeriod"/>
            </a:pPr>
            <a:r>
              <a:rPr lang="en-US" dirty="0"/>
              <a:t>Testable normative</a:t>
            </a:r>
          </a:p>
          <a:p>
            <a:pPr marL="131445" lvl="0" indent="0" algn="l" rtl="0">
              <a:spcBef>
                <a:spcPts val="360"/>
              </a:spcBef>
              <a:spcAft>
                <a:spcPts val="0"/>
              </a:spcAft>
              <a:buSzPct val="56250"/>
              <a:buNone/>
            </a:pPr>
            <a:endParaRPr lang="en-US" dirty="0"/>
          </a:p>
        </p:txBody>
      </p:sp>
    </p:spTree>
    <p:extLst>
      <p:ext uri="{BB962C8B-B14F-4D97-AF65-F5344CB8AC3E}">
        <p14:creationId xmlns:p14="http://schemas.microsoft.com/office/powerpoint/2010/main" val="4232724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pic>
        <p:nvPicPr>
          <p:cNvPr id="119" name="Google Shape;119;p3"/>
          <p:cNvPicPr preferRelativeResize="0"/>
          <p:nvPr/>
        </p:nvPicPr>
        <p:blipFill rotWithShape="1">
          <a:blip r:embed="rId3">
            <a:alphaModFix/>
          </a:blip>
          <a:srcRect b="619"/>
          <a:stretch/>
        </p:blipFill>
        <p:spPr>
          <a:xfrm rot="2700000">
            <a:off x="16270669" y="-98947"/>
            <a:ext cx="2072513" cy="2059669"/>
          </a:xfrm>
          <a:prstGeom prst="rect">
            <a:avLst/>
          </a:prstGeom>
          <a:noFill/>
          <a:ln>
            <a:noFill/>
          </a:ln>
        </p:spPr>
      </p:pic>
      <p:grpSp>
        <p:nvGrpSpPr>
          <p:cNvPr id="120" name="Google Shape;120;p3"/>
          <p:cNvGrpSpPr/>
          <p:nvPr/>
        </p:nvGrpSpPr>
        <p:grpSpPr>
          <a:xfrm>
            <a:off x="0" y="8843309"/>
            <a:ext cx="18287996" cy="3230764"/>
            <a:chOff x="0" y="-38100"/>
            <a:chExt cx="4816592" cy="850900"/>
          </a:xfrm>
        </p:grpSpPr>
        <p:sp>
          <p:nvSpPr>
            <p:cNvPr id="121" name="Google Shape;121;p3"/>
            <p:cNvSpPr/>
            <p:nvPr/>
          </p:nvSpPr>
          <p:spPr>
            <a:xfrm>
              <a:off x="0" y="0"/>
              <a:ext cx="4816592" cy="342131"/>
            </a:xfrm>
            <a:custGeom>
              <a:avLst/>
              <a:gdLst/>
              <a:ahLst/>
              <a:cxnLst/>
              <a:rect l="l" t="t" r="r" b="b"/>
              <a:pathLst>
                <a:path w="4816592" h="342131" extrusionOk="0">
                  <a:moveTo>
                    <a:pt x="0" y="0"/>
                  </a:moveTo>
                  <a:lnTo>
                    <a:pt x="4816592" y="0"/>
                  </a:lnTo>
                  <a:lnTo>
                    <a:pt x="4816592" y="342131"/>
                  </a:lnTo>
                  <a:lnTo>
                    <a:pt x="0" y="342131"/>
                  </a:lnTo>
                  <a:close/>
                </a:path>
              </a:pathLst>
            </a:custGeom>
            <a:solidFill>
              <a:srgbClr val="FEC099"/>
            </a:solidFill>
            <a:ln>
              <a:noFill/>
            </a:ln>
          </p:spPr>
        </p:sp>
        <p:sp>
          <p:nvSpPr>
            <p:cNvPr id="122" name="Google Shape;122;p3"/>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pic>
        <p:nvPicPr>
          <p:cNvPr id="123" name="Google Shape;123;p3"/>
          <p:cNvPicPr preferRelativeResize="0"/>
          <p:nvPr/>
        </p:nvPicPr>
        <p:blipFill rotWithShape="1">
          <a:blip r:embed="rId4">
            <a:alphaModFix/>
          </a:blip>
          <a:srcRect/>
          <a:stretch/>
        </p:blipFill>
        <p:spPr>
          <a:xfrm>
            <a:off x="107745" y="9061043"/>
            <a:ext cx="1716191" cy="1175659"/>
          </a:xfrm>
          <a:prstGeom prst="rect">
            <a:avLst/>
          </a:prstGeom>
          <a:noFill/>
          <a:ln>
            <a:noFill/>
          </a:ln>
        </p:spPr>
      </p:pic>
      <p:pic>
        <p:nvPicPr>
          <p:cNvPr id="124" name="Google Shape;124;p3"/>
          <p:cNvPicPr preferRelativeResize="0"/>
          <p:nvPr/>
        </p:nvPicPr>
        <p:blipFill rotWithShape="1">
          <a:blip r:embed="rId5">
            <a:alphaModFix/>
          </a:blip>
          <a:srcRect/>
          <a:stretch/>
        </p:blipFill>
        <p:spPr>
          <a:xfrm>
            <a:off x="15845978" y="7130810"/>
            <a:ext cx="2733798" cy="3538897"/>
          </a:xfrm>
          <a:prstGeom prst="rect">
            <a:avLst/>
          </a:prstGeom>
          <a:noFill/>
          <a:ln>
            <a:noFill/>
          </a:ln>
        </p:spPr>
      </p:pic>
      <p:sp>
        <p:nvSpPr>
          <p:cNvPr id="4" name="Google Shape;125;p3">
            <a:extLst>
              <a:ext uri="{FF2B5EF4-FFF2-40B4-BE49-F238E27FC236}">
                <a16:creationId xmlns:a16="http://schemas.microsoft.com/office/drawing/2014/main" id="{2487BFE2-9EC9-9052-3758-7EC47A13D17D}"/>
              </a:ext>
            </a:extLst>
          </p:cNvPr>
          <p:cNvSpPr txBox="1">
            <a:spLocks/>
          </p:cNvSpPr>
          <p:nvPr/>
        </p:nvSpPr>
        <p:spPr>
          <a:xfrm>
            <a:off x="4051250" y="359376"/>
            <a:ext cx="8229600" cy="1143000"/>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8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131445" indent="0">
              <a:buSzPct val="56250"/>
              <a:buNone/>
            </a:pPr>
            <a:r>
              <a:rPr lang="en-US" b="1" dirty="0"/>
              <a:t>Question 18</a:t>
            </a:r>
          </a:p>
        </p:txBody>
      </p:sp>
      <p:sp>
        <p:nvSpPr>
          <p:cNvPr id="5" name="Google Shape;126;p3">
            <a:extLst>
              <a:ext uri="{FF2B5EF4-FFF2-40B4-BE49-F238E27FC236}">
                <a16:creationId xmlns:a16="http://schemas.microsoft.com/office/drawing/2014/main" id="{B794DE41-8BA0-C4CA-4A50-471CB1EEF110}"/>
              </a:ext>
            </a:extLst>
          </p:cNvPr>
          <p:cNvSpPr txBox="1">
            <a:spLocks/>
          </p:cNvSpPr>
          <p:nvPr/>
        </p:nvSpPr>
        <p:spPr>
          <a:xfrm>
            <a:off x="1913167" y="1737574"/>
            <a:ext cx="12851704" cy="1319354"/>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100000"/>
              </a:lnSpc>
              <a:spcBef>
                <a:spcPts val="360"/>
              </a:spcBef>
              <a:spcAft>
                <a:spcPts val="0"/>
              </a:spcAft>
              <a:buClr>
                <a:schemeClr val="dk1"/>
              </a:buClr>
              <a:buSzPts val="1800"/>
              <a:buFont typeface="Arial"/>
              <a:buChar char="•"/>
              <a:defRPr sz="3200" b="0" i="0" u="none" strike="noStrike" cap="none">
                <a:solidFill>
                  <a:schemeClr val="dk1"/>
                </a:solidFill>
                <a:latin typeface="Calibri"/>
                <a:ea typeface="Calibri"/>
                <a:cs typeface="Calibri"/>
                <a:sym typeface="Calibri"/>
              </a:defRPr>
            </a:lvl1pPr>
            <a:lvl2pPr marL="914400" marR="0" lvl="1" indent="-342900" algn="l" rtl="0">
              <a:lnSpc>
                <a:spcPct val="100000"/>
              </a:lnSpc>
              <a:spcBef>
                <a:spcPts val="36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2pPr>
            <a:lvl3pPr marL="1371600" marR="0" lvl="2" indent="-342900" algn="l" rtl="0">
              <a:lnSpc>
                <a:spcPct val="100000"/>
              </a:lnSpc>
              <a:spcBef>
                <a:spcPts val="36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9pPr>
          </a:lstStyle>
          <a:p>
            <a:pPr marL="131445" indent="0">
              <a:buSzPct val="56250"/>
              <a:buNone/>
            </a:pPr>
            <a:r>
              <a:rPr lang="en-US" sz="3000" dirty="0"/>
              <a:t>The following diagram below shows the payoff matrix for the decisions of two stove manufacturers, Northwest Stoves and Regency Appliances.   </a:t>
            </a:r>
          </a:p>
          <a:p>
            <a:pPr marL="131445" indent="0">
              <a:buSzPct val="56250"/>
              <a:buNone/>
            </a:pPr>
            <a:endParaRPr lang="en-US" sz="3000" dirty="0"/>
          </a:p>
          <a:p>
            <a:pPr marL="131445" indent="0">
              <a:buSzPct val="56250"/>
              <a:buNone/>
            </a:pPr>
            <a:endParaRPr lang="en-US" sz="3000" dirty="0"/>
          </a:p>
        </p:txBody>
      </p:sp>
      <p:graphicFrame>
        <p:nvGraphicFramePr>
          <p:cNvPr id="2" name="Table 2">
            <a:extLst>
              <a:ext uri="{FF2B5EF4-FFF2-40B4-BE49-F238E27FC236}">
                <a16:creationId xmlns:a16="http://schemas.microsoft.com/office/drawing/2014/main" id="{97C764D1-D6C1-DCD2-391B-2D145CD451C8}"/>
              </a:ext>
            </a:extLst>
          </p:cNvPr>
          <p:cNvGraphicFramePr>
            <a:graphicFrameLocks noGrp="1"/>
          </p:cNvGraphicFramePr>
          <p:nvPr>
            <p:extLst>
              <p:ext uri="{D42A27DB-BD31-4B8C-83A1-F6EECF244321}">
                <p14:modId xmlns:p14="http://schemas.microsoft.com/office/powerpoint/2010/main" val="3303677941"/>
              </p:ext>
            </p:extLst>
          </p:nvPr>
        </p:nvGraphicFramePr>
        <p:xfrm>
          <a:off x="3992918" y="2782283"/>
          <a:ext cx="8692201" cy="3710112"/>
        </p:xfrm>
        <a:graphic>
          <a:graphicData uri="http://schemas.openxmlformats.org/drawingml/2006/table">
            <a:tbl>
              <a:tblPr firstRow="1" bandRow="1">
                <a:tableStyleId>{5C22544A-7EE6-4342-B048-85BDC9FD1C3A}</a:tableStyleId>
              </a:tblPr>
              <a:tblGrid>
                <a:gridCol w="543465">
                  <a:extLst>
                    <a:ext uri="{9D8B030D-6E8A-4147-A177-3AD203B41FA5}">
                      <a16:colId xmlns:a16="http://schemas.microsoft.com/office/drawing/2014/main" val="3373312124"/>
                    </a:ext>
                  </a:extLst>
                </a:gridCol>
                <a:gridCol w="2037184">
                  <a:extLst>
                    <a:ext uri="{9D8B030D-6E8A-4147-A177-3AD203B41FA5}">
                      <a16:colId xmlns:a16="http://schemas.microsoft.com/office/drawing/2014/main" val="3011127963"/>
                    </a:ext>
                  </a:extLst>
                </a:gridCol>
                <a:gridCol w="2037184">
                  <a:extLst>
                    <a:ext uri="{9D8B030D-6E8A-4147-A177-3AD203B41FA5}">
                      <a16:colId xmlns:a16="http://schemas.microsoft.com/office/drawing/2014/main" val="3935175078"/>
                    </a:ext>
                  </a:extLst>
                </a:gridCol>
                <a:gridCol w="2037184">
                  <a:extLst>
                    <a:ext uri="{9D8B030D-6E8A-4147-A177-3AD203B41FA5}">
                      <a16:colId xmlns:a16="http://schemas.microsoft.com/office/drawing/2014/main" val="3218912151"/>
                    </a:ext>
                  </a:extLst>
                </a:gridCol>
                <a:gridCol w="2037184">
                  <a:extLst>
                    <a:ext uri="{9D8B030D-6E8A-4147-A177-3AD203B41FA5}">
                      <a16:colId xmlns:a16="http://schemas.microsoft.com/office/drawing/2014/main" val="4059392771"/>
                    </a:ext>
                  </a:extLst>
                </a:gridCol>
              </a:tblGrid>
              <a:tr h="601152">
                <a:tc rowSpan="5">
                  <a:txBody>
                    <a:bodyPr/>
                    <a:lstStyle/>
                    <a:p>
                      <a:pPr algn="ctr"/>
                      <a:r>
                        <a:rPr lang="en-US" sz="2400" dirty="0">
                          <a:solidFill>
                            <a:schemeClr val="tx1"/>
                          </a:solidFill>
                        </a:rPr>
                        <a:t>Northwest Stoves</a:t>
                      </a:r>
                    </a:p>
                  </a:txBody>
                  <a:tcPr vert="vert27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4">
                  <a:txBody>
                    <a:bodyPr/>
                    <a:lstStyle/>
                    <a:p>
                      <a:pPr algn="ctr"/>
                      <a:r>
                        <a:rPr lang="en-US" sz="2400" dirty="0">
                          <a:solidFill>
                            <a:schemeClr val="tx1"/>
                          </a:solidFill>
                        </a:rPr>
                        <a:t>Regency Appliances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algn="ctr"/>
                      <a:endParaRPr lang="en-US" sz="24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87506587"/>
                  </a:ext>
                </a:extLst>
              </a:tr>
              <a:tr h="601152">
                <a:tc v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dirty="0">
                          <a:solidFill>
                            <a:schemeClr val="tx1"/>
                          </a:solidFill>
                          <a:latin typeface="Calibri" panose="020F0502020204030204" pitchFamily="34" charset="0"/>
                          <a:ea typeface="Calibri" panose="020F0502020204030204" pitchFamily="34" charset="0"/>
                          <a:cs typeface="Calibri" panose="020F0502020204030204" pitchFamily="34" charset="0"/>
                        </a:rPr>
                        <a:t>Make an Acquisition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dirty="0">
                          <a:solidFill>
                            <a:schemeClr val="tx1"/>
                          </a:solidFill>
                          <a:latin typeface="Calibri" panose="020F0502020204030204" pitchFamily="34" charset="0"/>
                          <a:ea typeface="Calibri" panose="020F0502020204030204" pitchFamily="34" charset="0"/>
                          <a:cs typeface="Calibri" panose="020F0502020204030204" pitchFamily="34" charset="0"/>
                        </a:rPr>
                        <a:t>Merge with a Competitor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dirty="0">
                          <a:solidFill>
                            <a:schemeClr val="tx1"/>
                          </a:solidFill>
                          <a:latin typeface="Calibri" panose="020F0502020204030204" pitchFamily="34" charset="0"/>
                          <a:ea typeface="Calibri" panose="020F0502020204030204" pitchFamily="34" charset="0"/>
                          <a:cs typeface="Calibri" panose="020F0502020204030204" pitchFamily="34" charset="0"/>
                        </a:rPr>
                        <a:t>Release New Product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90968602"/>
                  </a:ext>
                </a:extLst>
              </a:tr>
              <a:tr h="601152">
                <a:tc vMerge="1">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dirty="0">
                          <a:solidFill>
                            <a:schemeClr val="tx1"/>
                          </a:solidFill>
                          <a:latin typeface="Calibri" panose="020F0502020204030204" pitchFamily="34" charset="0"/>
                          <a:ea typeface="Calibri" panose="020F0502020204030204" pitchFamily="34" charset="0"/>
                          <a:cs typeface="Calibri" panose="020F0502020204030204" pitchFamily="34" charset="0"/>
                        </a:rPr>
                        <a:t>Make an Acquisition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dirty="0">
                          <a:solidFill>
                            <a:schemeClr val="tx1"/>
                          </a:solidFill>
                          <a:latin typeface="Calibri" panose="020F0502020204030204" pitchFamily="34" charset="0"/>
                          <a:ea typeface="Calibri" panose="020F0502020204030204" pitchFamily="34" charset="0"/>
                          <a:cs typeface="Calibri" panose="020F0502020204030204" pitchFamily="34" charset="0"/>
                        </a:rPr>
                        <a:t>0, 0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dirty="0">
                          <a:solidFill>
                            <a:schemeClr val="tx1"/>
                          </a:solidFill>
                          <a:latin typeface="Calibri" panose="020F0502020204030204" pitchFamily="34" charset="0"/>
                          <a:ea typeface="Calibri" panose="020F0502020204030204" pitchFamily="34" charset="0"/>
                          <a:cs typeface="Calibri" panose="020F0502020204030204" pitchFamily="34" charset="0"/>
                        </a:rPr>
                        <a:t>8, 3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dirty="0">
                          <a:solidFill>
                            <a:schemeClr val="tx1"/>
                          </a:solidFill>
                          <a:latin typeface="Calibri" panose="020F0502020204030204" pitchFamily="34" charset="0"/>
                          <a:ea typeface="Calibri" panose="020F0502020204030204" pitchFamily="34" charset="0"/>
                          <a:cs typeface="Calibri" panose="020F0502020204030204" pitchFamily="34" charset="0"/>
                        </a:rPr>
                        <a:t>18, 6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38995636"/>
                  </a:ext>
                </a:extLst>
              </a:tr>
              <a:tr h="601152">
                <a:tc v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dirty="0">
                          <a:solidFill>
                            <a:schemeClr val="tx1"/>
                          </a:solidFill>
                          <a:latin typeface="Calibri" panose="020F0502020204030204" pitchFamily="34" charset="0"/>
                          <a:ea typeface="Calibri" panose="020F0502020204030204" pitchFamily="34" charset="0"/>
                          <a:cs typeface="Calibri" panose="020F0502020204030204" pitchFamily="34" charset="0"/>
                        </a:rPr>
                        <a:t>Merge with a Competitor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dirty="0">
                          <a:solidFill>
                            <a:schemeClr val="tx1"/>
                          </a:solidFill>
                          <a:latin typeface="Calibri" panose="020F0502020204030204" pitchFamily="34" charset="0"/>
                          <a:ea typeface="Calibri" panose="020F0502020204030204" pitchFamily="34" charset="0"/>
                          <a:cs typeface="Calibri" panose="020F0502020204030204" pitchFamily="34" charset="0"/>
                        </a:rPr>
                        <a:t>3, 8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dirty="0">
                          <a:solidFill>
                            <a:schemeClr val="tx1"/>
                          </a:solidFill>
                          <a:latin typeface="Calibri" panose="020F0502020204030204" pitchFamily="34" charset="0"/>
                          <a:ea typeface="Calibri" panose="020F0502020204030204" pitchFamily="34" charset="0"/>
                          <a:cs typeface="Calibri" panose="020F0502020204030204" pitchFamily="34" charset="0"/>
                        </a:rPr>
                        <a:t>18, 18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dirty="0">
                          <a:solidFill>
                            <a:schemeClr val="tx1"/>
                          </a:solidFill>
                          <a:latin typeface="Calibri" panose="020F0502020204030204" pitchFamily="34" charset="0"/>
                          <a:ea typeface="Calibri" panose="020F0502020204030204" pitchFamily="34" charset="0"/>
                          <a:cs typeface="Calibri" panose="020F0502020204030204" pitchFamily="34" charset="0"/>
                        </a:rPr>
                        <a:t>23, 12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64345895"/>
                  </a:ext>
                </a:extLst>
              </a:tr>
              <a:tr h="856319">
                <a:tc vMerge="1">
                  <a:txBody>
                    <a:bodyPr/>
                    <a:lstStyle/>
                    <a:p>
                      <a:pPr algn="ctr"/>
                      <a:endParaRPr lang="en-US" sz="2400" dirty="0">
                        <a:solidFill>
                          <a:schemeClr val="tx1"/>
                        </a:solidFill>
                      </a:endParaRPr>
                    </a:p>
                  </a:txBody>
                  <a:tcPr vert="vert27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chemeClr val="tx1"/>
                          </a:solidFill>
                          <a:latin typeface="Calibri" panose="020F0502020204030204" pitchFamily="34" charset="0"/>
                          <a:ea typeface="Calibri" panose="020F0502020204030204" pitchFamily="34" charset="0"/>
                          <a:cs typeface="Calibri" panose="020F0502020204030204" pitchFamily="34" charset="0"/>
                        </a:rPr>
                        <a:t>Cut Unprofitable Product from Lineup</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dirty="0">
                          <a:solidFill>
                            <a:schemeClr val="tx1"/>
                          </a:solidFill>
                          <a:latin typeface="Calibri" panose="020F0502020204030204" pitchFamily="34" charset="0"/>
                          <a:ea typeface="Calibri" panose="020F0502020204030204" pitchFamily="34" charset="0"/>
                          <a:cs typeface="Calibri" panose="020F0502020204030204" pitchFamily="34" charset="0"/>
                        </a:rPr>
                        <a:t>6, 18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dirty="0">
                          <a:solidFill>
                            <a:schemeClr val="tx1"/>
                          </a:solidFill>
                          <a:latin typeface="Calibri" panose="020F0502020204030204" pitchFamily="34" charset="0"/>
                          <a:ea typeface="Calibri" panose="020F0502020204030204" pitchFamily="34" charset="0"/>
                          <a:cs typeface="Calibri" panose="020F0502020204030204" pitchFamily="34" charset="0"/>
                        </a:rPr>
                        <a:t>12, 23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dirty="0">
                          <a:solidFill>
                            <a:schemeClr val="tx1"/>
                          </a:solidFill>
                          <a:latin typeface="Calibri" panose="020F0502020204030204" pitchFamily="34" charset="0"/>
                          <a:ea typeface="Calibri" panose="020F0502020204030204" pitchFamily="34" charset="0"/>
                          <a:cs typeface="Calibri" panose="020F0502020204030204" pitchFamily="34" charset="0"/>
                        </a:rPr>
                        <a:t>21, 21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50054513"/>
                  </a:ext>
                </a:extLst>
              </a:tr>
            </a:tbl>
          </a:graphicData>
        </a:graphic>
      </p:graphicFrame>
      <p:sp>
        <p:nvSpPr>
          <p:cNvPr id="6" name="TextBox 5">
            <a:extLst>
              <a:ext uri="{FF2B5EF4-FFF2-40B4-BE49-F238E27FC236}">
                <a16:creationId xmlns:a16="http://schemas.microsoft.com/office/drawing/2014/main" id="{1E111A81-9203-8DE5-96A3-9F5685438304}"/>
              </a:ext>
            </a:extLst>
          </p:cNvPr>
          <p:cNvSpPr txBox="1"/>
          <p:nvPr/>
        </p:nvSpPr>
        <p:spPr>
          <a:xfrm>
            <a:off x="1913167" y="6929188"/>
            <a:ext cx="9386046" cy="1200329"/>
          </a:xfrm>
          <a:prstGeom prst="rect">
            <a:avLst/>
          </a:prstGeom>
          <a:noFill/>
        </p:spPr>
        <p:txBody>
          <a:bodyPr wrap="square">
            <a:spAutoFit/>
          </a:bodyPr>
          <a:lstStyle/>
          <a:p>
            <a:pPr marL="131445" indent="0">
              <a:buSzPct val="56250"/>
              <a:buNone/>
            </a:pPr>
            <a:r>
              <a:rPr lang="en-US" sz="2400" dirty="0"/>
              <a:t>A. Is there a Nash Equilibrium?</a:t>
            </a:r>
          </a:p>
          <a:p>
            <a:pPr marL="645795" indent="-514350">
              <a:buSzPct val="56250"/>
              <a:buAutoNum type="alphaUcPeriod"/>
            </a:pPr>
            <a:endParaRPr lang="en-US" sz="2400" dirty="0"/>
          </a:p>
          <a:p>
            <a:pPr marL="131445" indent="0">
              <a:buSzPct val="56250"/>
              <a:buNone/>
            </a:pPr>
            <a:r>
              <a:rPr lang="en-US" sz="2400" dirty="0"/>
              <a:t>B. Is this a Prisoner’s Dilemma Game?</a:t>
            </a:r>
          </a:p>
        </p:txBody>
      </p:sp>
    </p:spTree>
    <p:extLst>
      <p:ext uri="{BB962C8B-B14F-4D97-AF65-F5344CB8AC3E}">
        <p14:creationId xmlns:p14="http://schemas.microsoft.com/office/powerpoint/2010/main" val="40148153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pic>
        <p:nvPicPr>
          <p:cNvPr id="119" name="Google Shape;119;p3"/>
          <p:cNvPicPr preferRelativeResize="0"/>
          <p:nvPr/>
        </p:nvPicPr>
        <p:blipFill rotWithShape="1">
          <a:blip r:embed="rId3">
            <a:alphaModFix/>
          </a:blip>
          <a:srcRect b="619"/>
          <a:stretch/>
        </p:blipFill>
        <p:spPr>
          <a:xfrm rot="2700000">
            <a:off x="16270669" y="-98947"/>
            <a:ext cx="2072513" cy="2059669"/>
          </a:xfrm>
          <a:prstGeom prst="rect">
            <a:avLst/>
          </a:prstGeom>
          <a:noFill/>
          <a:ln>
            <a:noFill/>
          </a:ln>
        </p:spPr>
      </p:pic>
      <p:grpSp>
        <p:nvGrpSpPr>
          <p:cNvPr id="120" name="Google Shape;120;p3"/>
          <p:cNvGrpSpPr/>
          <p:nvPr/>
        </p:nvGrpSpPr>
        <p:grpSpPr>
          <a:xfrm>
            <a:off x="0" y="8843309"/>
            <a:ext cx="18287996" cy="3230764"/>
            <a:chOff x="0" y="-38100"/>
            <a:chExt cx="4816592" cy="850900"/>
          </a:xfrm>
        </p:grpSpPr>
        <p:sp>
          <p:nvSpPr>
            <p:cNvPr id="121" name="Google Shape;121;p3"/>
            <p:cNvSpPr/>
            <p:nvPr/>
          </p:nvSpPr>
          <p:spPr>
            <a:xfrm>
              <a:off x="0" y="0"/>
              <a:ext cx="4816592" cy="342131"/>
            </a:xfrm>
            <a:custGeom>
              <a:avLst/>
              <a:gdLst/>
              <a:ahLst/>
              <a:cxnLst/>
              <a:rect l="l" t="t" r="r" b="b"/>
              <a:pathLst>
                <a:path w="4816592" h="342131" extrusionOk="0">
                  <a:moveTo>
                    <a:pt x="0" y="0"/>
                  </a:moveTo>
                  <a:lnTo>
                    <a:pt x="4816592" y="0"/>
                  </a:lnTo>
                  <a:lnTo>
                    <a:pt x="4816592" y="342131"/>
                  </a:lnTo>
                  <a:lnTo>
                    <a:pt x="0" y="342131"/>
                  </a:lnTo>
                  <a:close/>
                </a:path>
              </a:pathLst>
            </a:custGeom>
            <a:solidFill>
              <a:srgbClr val="FEC099"/>
            </a:solidFill>
            <a:ln>
              <a:noFill/>
            </a:ln>
          </p:spPr>
        </p:sp>
        <p:sp>
          <p:nvSpPr>
            <p:cNvPr id="122" name="Google Shape;122;p3"/>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pic>
        <p:nvPicPr>
          <p:cNvPr id="123" name="Google Shape;123;p3"/>
          <p:cNvPicPr preferRelativeResize="0"/>
          <p:nvPr/>
        </p:nvPicPr>
        <p:blipFill rotWithShape="1">
          <a:blip r:embed="rId4">
            <a:alphaModFix/>
          </a:blip>
          <a:srcRect/>
          <a:stretch/>
        </p:blipFill>
        <p:spPr>
          <a:xfrm>
            <a:off x="107745" y="9061043"/>
            <a:ext cx="1716191" cy="1175659"/>
          </a:xfrm>
          <a:prstGeom prst="rect">
            <a:avLst/>
          </a:prstGeom>
          <a:noFill/>
          <a:ln>
            <a:noFill/>
          </a:ln>
        </p:spPr>
      </p:pic>
      <p:pic>
        <p:nvPicPr>
          <p:cNvPr id="124" name="Google Shape;124;p3"/>
          <p:cNvPicPr preferRelativeResize="0"/>
          <p:nvPr/>
        </p:nvPicPr>
        <p:blipFill rotWithShape="1">
          <a:blip r:embed="rId5">
            <a:alphaModFix/>
          </a:blip>
          <a:srcRect/>
          <a:stretch/>
        </p:blipFill>
        <p:spPr>
          <a:xfrm>
            <a:off x="15845978" y="7130810"/>
            <a:ext cx="2733798" cy="3538897"/>
          </a:xfrm>
          <a:prstGeom prst="rect">
            <a:avLst/>
          </a:prstGeom>
          <a:noFill/>
          <a:ln>
            <a:noFill/>
          </a:ln>
        </p:spPr>
      </p:pic>
      <p:sp>
        <p:nvSpPr>
          <p:cNvPr id="126" name="Google Shape;126;p3"/>
          <p:cNvSpPr txBox="1">
            <a:spLocks noGrp="1"/>
          </p:cNvSpPr>
          <p:nvPr>
            <p:ph type="body" idx="1"/>
          </p:nvPr>
        </p:nvSpPr>
        <p:spPr>
          <a:xfrm>
            <a:off x="4418463" y="4003240"/>
            <a:ext cx="9451075" cy="2280520"/>
          </a:xfrm>
          <a:prstGeom prst="rect">
            <a:avLst/>
          </a:prstGeom>
        </p:spPr>
        <p:txBody>
          <a:bodyPr spcFirstLastPara="1" wrap="square" lIns="91425" tIns="45700" rIns="91425" bIns="45700" anchor="t" anchorCtr="0">
            <a:normAutofit fontScale="92500"/>
          </a:bodyPr>
          <a:lstStyle/>
          <a:p>
            <a:pPr marL="131445" lvl="0" indent="0" algn="l" rtl="0">
              <a:spcBef>
                <a:spcPts val="360"/>
              </a:spcBef>
              <a:spcAft>
                <a:spcPts val="0"/>
              </a:spcAft>
              <a:buSzPct val="56250"/>
              <a:buNone/>
            </a:pPr>
            <a:r>
              <a:rPr lang="en-US" sz="8000" b="1" dirty="0"/>
              <a:t>SUPPLY AND DEMAND</a:t>
            </a:r>
          </a:p>
        </p:txBody>
      </p:sp>
    </p:spTree>
    <p:extLst>
      <p:ext uri="{BB962C8B-B14F-4D97-AF65-F5344CB8AC3E}">
        <p14:creationId xmlns:p14="http://schemas.microsoft.com/office/powerpoint/2010/main" val="10650573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pic>
        <p:nvPicPr>
          <p:cNvPr id="119" name="Google Shape;119;p3"/>
          <p:cNvPicPr preferRelativeResize="0"/>
          <p:nvPr/>
        </p:nvPicPr>
        <p:blipFill rotWithShape="1">
          <a:blip r:embed="rId3">
            <a:alphaModFix/>
          </a:blip>
          <a:srcRect b="619"/>
          <a:stretch/>
        </p:blipFill>
        <p:spPr>
          <a:xfrm rot="2700000">
            <a:off x="16270669" y="-98947"/>
            <a:ext cx="2072513" cy="2059669"/>
          </a:xfrm>
          <a:prstGeom prst="rect">
            <a:avLst/>
          </a:prstGeom>
          <a:noFill/>
          <a:ln>
            <a:noFill/>
          </a:ln>
        </p:spPr>
      </p:pic>
      <p:grpSp>
        <p:nvGrpSpPr>
          <p:cNvPr id="120" name="Google Shape;120;p3"/>
          <p:cNvGrpSpPr/>
          <p:nvPr/>
        </p:nvGrpSpPr>
        <p:grpSpPr>
          <a:xfrm>
            <a:off x="0" y="8843309"/>
            <a:ext cx="18287996" cy="3230764"/>
            <a:chOff x="0" y="-38100"/>
            <a:chExt cx="4816592" cy="850900"/>
          </a:xfrm>
        </p:grpSpPr>
        <p:sp>
          <p:nvSpPr>
            <p:cNvPr id="121" name="Google Shape;121;p3"/>
            <p:cNvSpPr/>
            <p:nvPr/>
          </p:nvSpPr>
          <p:spPr>
            <a:xfrm>
              <a:off x="0" y="0"/>
              <a:ext cx="4816592" cy="342131"/>
            </a:xfrm>
            <a:custGeom>
              <a:avLst/>
              <a:gdLst/>
              <a:ahLst/>
              <a:cxnLst/>
              <a:rect l="l" t="t" r="r" b="b"/>
              <a:pathLst>
                <a:path w="4816592" h="342131" extrusionOk="0">
                  <a:moveTo>
                    <a:pt x="0" y="0"/>
                  </a:moveTo>
                  <a:lnTo>
                    <a:pt x="4816592" y="0"/>
                  </a:lnTo>
                  <a:lnTo>
                    <a:pt x="4816592" y="342131"/>
                  </a:lnTo>
                  <a:lnTo>
                    <a:pt x="0" y="342131"/>
                  </a:lnTo>
                  <a:close/>
                </a:path>
              </a:pathLst>
            </a:custGeom>
            <a:solidFill>
              <a:srgbClr val="FEC099"/>
            </a:solidFill>
            <a:ln>
              <a:noFill/>
            </a:ln>
          </p:spPr>
        </p:sp>
        <p:sp>
          <p:nvSpPr>
            <p:cNvPr id="122" name="Google Shape;122;p3"/>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pic>
        <p:nvPicPr>
          <p:cNvPr id="123" name="Google Shape;123;p3"/>
          <p:cNvPicPr preferRelativeResize="0"/>
          <p:nvPr/>
        </p:nvPicPr>
        <p:blipFill rotWithShape="1">
          <a:blip r:embed="rId4">
            <a:alphaModFix/>
          </a:blip>
          <a:srcRect/>
          <a:stretch/>
        </p:blipFill>
        <p:spPr>
          <a:xfrm>
            <a:off x="107745" y="9061043"/>
            <a:ext cx="1716191" cy="1175659"/>
          </a:xfrm>
          <a:prstGeom prst="rect">
            <a:avLst/>
          </a:prstGeom>
          <a:noFill/>
          <a:ln>
            <a:noFill/>
          </a:ln>
        </p:spPr>
      </p:pic>
      <p:pic>
        <p:nvPicPr>
          <p:cNvPr id="124" name="Google Shape;124;p3"/>
          <p:cNvPicPr preferRelativeResize="0"/>
          <p:nvPr/>
        </p:nvPicPr>
        <p:blipFill rotWithShape="1">
          <a:blip r:embed="rId5">
            <a:alphaModFix/>
          </a:blip>
          <a:srcRect/>
          <a:stretch/>
        </p:blipFill>
        <p:spPr>
          <a:xfrm>
            <a:off x="15845978" y="7130810"/>
            <a:ext cx="2733798" cy="3538897"/>
          </a:xfrm>
          <a:prstGeom prst="rect">
            <a:avLst/>
          </a:prstGeom>
          <a:noFill/>
          <a:ln>
            <a:noFill/>
          </a:ln>
        </p:spPr>
      </p:pic>
      <p:sp>
        <p:nvSpPr>
          <p:cNvPr id="126" name="Google Shape;126;p3"/>
          <p:cNvSpPr txBox="1">
            <a:spLocks noGrp="1"/>
          </p:cNvSpPr>
          <p:nvPr>
            <p:ph type="body" idx="1"/>
          </p:nvPr>
        </p:nvSpPr>
        <p:spPr>
          <a:xfrm>
            <a:off x="4572000" y="2168650"/>
            <a:ext cx="8229600" cy="3768126"/>
          </a:xfrm>
          <a:prstGeom prst="rect">
            <a:avLst/>
          </a:prstGeom>
        </p:spPr>
        <p:txBody>
          <a:bodyPr spcFirstLastPara="1" wrap="square" lIns="91425" tIns="45700" rIns="91425" bIns="45700" anchor="t" anchorCtr="0">
            <a:normAutofit/>
          </a:bodyPr>
          <a:lstStyle/>
          <a:p>
            <a:pPr marL="457200" lvl="0" indent="-325755" algn="l" rtl="0">
              <a:spcBef>
                <a:spcPts val="360"/>
              </a:spcBef>
              <a:spcAft>
                <a:spcPts val="0"/>
              </a:spcAft>
              <a:buSzPct val="56250"/>
              <a:buChar char="●"/>
            </a:pPr>
            <a:r>
              <a:rPr lang="en-US" dirty="0"/>
              <a:t>Quantity demanded rises when price falls</a:t>
            </a:r>
          </a:p>
          <a:p>
            <a:pPr lvl="1" indent="-325755">
              <a:buSzPct val="56250"/>
              <a:buChar char="●"/>
            </a:pPr>
            <a:r>
              <a:rPr lang="en-US" dirty="0"/>
              <a:t>Demand curve slopes downward</a:t>
            </a:r>
          </a:p>
          <a:p>
            <a:pPr marL="457200" lvl="0" indent="-325755" algn="l" rtl="0">
              <a:spcBef>
                <a:spcPts val="360"/>
              </a:spcBef>
              <a:spcAft>
                <a:spcPts val="0"/>
              </a:spcAft>
              <a:buSzPct val="56250"/>
              <a:buChar char="●"/>
            </a:pPr>
            <a:endParaRPr lang="en-US" dirty="0"/>
          </a:p>
          <a:p>
            <a:pPr marL="457200" lvl="0" indent="-325755" algn="l" rtl="0">
              <a:spcBef>
                <a:spcPts val="360"/>
              </a:spcBef>
              <a:spcAft>
                <a:spcPts val="0"/>
              </a:spcAft>
              <a:buSzPct val="56250"/>
              <a:buChar char="●"/>
            </a:pPr>
            <a:r>
              <a:rPr lang="en-US" dirty="0"/>
              <a:t>→ empirical statement (lots of evidence supporting this law from observation of real markets)</a:t>
            </a:r>
          </a:p>
        </p:txBody>
      </p:sp>
      <p:sp>
        <p:nvSpPr>
          <p:cNvPr id="4" name="Google Shape;125;p3">
            <a:extLst>
              <a:ext uri="{FF2B5EF4-FFF2-40B4-BE49-F238E27FC236}">
                <a16:creationId xmlns:a16="http://schemas.microsoft.com/office/drawing/2014/main" id="{2487BFE2-9EC9-9052-3758-7EC47A13D17D}"/>
              </a:ext>
            </a:extLst>
          </p:cNvPr>
          <p:cNvSpPr txBox="1">
            <a:spLocks/>
          </p:cNvSpPr>
          <p:nvPr/>
        </p:nvSpPr>
        <p:spPr>
          <a:xfrm>
            <a:off x="4051250" y="359376"/>
            <a:ext cx="8229600" cy="1143000"/>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8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b="1" dirty="0"/>
              <a:t>Law of Demand</a:t>
            </a:r>
          </a:p>
        </p:txBody>
      </p:sp>
      <p:pic>
        <p:nvPicPr>
          <p:cNvPr id="1026" name="Picture 2">
            <a:extLst>
              <a:ext uri="{FF2B5EF4-FFF2-40B4-BE49-F238E27FC236}">
                <a16:creationId xmlns:a16="http://schemas.microsoft.com/office/drawing/2014/main" id="{C2059AB7-91A9-F75F-A71F-FF855AF6677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93080" y="5771187"/>
            <a:ext cx="4145940" cy="29083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2768261"/>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596</TotalTime>
  <Words>4145</Words>
  <Application>Microsoft Office PowerPoint</Application>
  <PresentationFormat>Custom</PresentationFormat>
  <Paragraphs>473</Paragraphs>
  <Slides>70</Slides>
  <Notes>70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70</vt:i4>
      </vt:variant>
    </vt:vector>
  </HeadingPairs>
  <TitlesOfParts>
    <vt:vector size="75" baseType="lpstr">
      <vt:lpstr>Lato</vt:lpstr>
      <vt:lpstr>Arial</vt:lpstr>
      <vt:lpstr>Abril Fatface</vt:lpstr>
      <vt:lpstr>Calibri</vt:lpstr>
      <vt:lpstr>Office Theme</vt:lpstr>
      <vt:lpstr>PowerPoint Presentation</vt:lpstr>
      <vt:lpstr>PowerPoint Presentation</vt:lpstr>
      <vt:lpstr>PowerPoint Presentation</vt:lpstr>
      <vt:lpstr>PowerPoint Presentation</vt:lpstr>
      <vt:lpstr>Economic Theory</vt:lpstr>
      <vt:lpstr>PowerPoint Presentation</vt:lpstr>
      <vt:lpstr>Question 1</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Question 2</vt:lpstr>
      <vt:lpstr>Question 3</vt:lpstr>
      <vt:lpstr>PowerPoint Presentation</vt:lpstr>
      <vt:lpstr>PowerPoint Presentation</vt:lpstr>
      <vt:lpstr>PowerPoint Presentation</vt:lpstr>
      <vt:lpstr>PowerPoint Presentation</vt:lpstr>
      <vt:lpstr>PowerPoint Presentation</vt:lpstr>
      <vt:lpstr>PowerPoint Presentation</vt:lpstr>
      <vt:lpstr>Question 4</vt:lpstr>
      <vt:lpstr>Question 5</vt:lpstr>
      <vt:lpstr>PowerPoint Presentation</vt:lpstr>
      <vt:lpstr>PowerPoint Presentation</vt:lpstr>
      <vt:lpstr>PowerPoint Presentation</vt:lpstr>
      <vt:lpstr>PowerPoint Presentation</vt:lpstr>
      <vt:lpstr>PowerPoint Presentation</vt:lpstr>
      <vt:lpstr>PowerPoint Presentation</vt:lpstr>
      <vt:lpstr>Question 6</vt:lpstr>
      <vt:lpstr>Question 7</vt:lpstr>
      <vt:lpstr>Question 8</vt:lpstr>
      <vt:lpstr>Question 9</vt:lpstr>
      <vt:lpstr>PowerPoint Presentation</vt:lpstr>
      <vt:lpstr>PowerPoint Presentation</vt:lpstr>
      <vt:lpstr>PowerPoint Presentation</vt:lpstr>
      <vt:lpstr>PowerPoint Presentation</vt:lpstr>
      <vt:lpstr>Question 10</vt:lpstr>
      <vt:lpstr>Question 11</vt:lpstr>
      <vt:lpstr>Question 12</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Winson Yu</dc:creator>
  <cp:lastModifiedBy>winsonyu@student.ubc.ca</cp:lastModifiedBy>
  <cp:revision>38</cp:revision>
  <dcterms:created xsi:type="dcterms:W3CDTF">2006-08-16T00:00:00Z</dcterms:created>
  <dcterms:modified xsi:type="dcterms:W3CDTF">2022-10-27T10:08:28Z</dcterms:modified>
</cp:coreProperties>
</file>